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42"/>
  </p:notesMasterIdLst>
  <p:sldIdLst>
    <p:sldId id="256" r:id="rId2"/>
    <p:sldId id="257" r:id="rId3"/>
    <p:sldId id="258" r:id="rId4"/>
    <p:sldId id="259" r:id="rId5"/>
    <p:sldId id="260" r:id="rId6"/>
    <p:sldId id="302" r:id="rId7"/>
    <p:sldId id="277" r:id="rId8"/>
    <p:sldId id="303" r:id="rId9"/>
    <p:sldId id="300" r:id="rId10"/>
    <p:sldId id="304" r:id="rId11"/>
    <p:sldId id="305" r:id="rId12"/>
    <p:sldId id="306" r:id="rId13"/>
    <p:sldId id="307" r:id="rId14"/>
    <p:sldId id="308" r:id="rId15"/>
    <p:sldId id="309" r:id="rId16"/>
    <p:sldId id="310" r:id="rId17"/>
    <p:sldId id="311" r:id="rId18"/>
    <p:sldId id="312" r:id="rId19"/>
    <p:sldId id="313" r:id="rId20"/>
    <p:sldId id="314" r:id="rId21"/>
    <p:sldId id="315" r:id="rId22"/>
    <p:sldId id="316" r:id="rId23"/>
    <p:sldId id="318" r:id="rId24"/>
    <p:sldId id="319" r:id="rId25"/>
    <p:sldId id="317" r:id="rId26"/>
    <p:sldId id="301" r:id="rId27"/>
    <p:sldId id="261" r:id="rId28"/>
    <p:sldId id="321" r:id="rId29"/>
    <p:sldId id="322" r:id="rId30"/>
    <p:sldId id="323" r:id="rId31"/>
    <p:sldId id="324" r:id="rId32"/>
    <p:sldId id="325" r:id="rId33"/>
    <p:sldId id="326" r:id="rId34"/>
    <p:sldId id="328" r:id="rId35"/>
    <p:sldId id="327" r:id="rId36"/>
    <p:sldId id="330" r:id="rId37"/>
    <p:sldId id="331" r:id="rId38"/>
    <p:sldId id="262" r:id="rId39"/>
    <p:sldId id="329" r:id="rId40"/>
    <p:sldId id="332" r:id="rId41"/>
  </p:sldIdLst>
  <p:sldSz cx="9144000" cy="5143500" type="screen16x9"/>
  <p:notesSz cx="6858000" cy="9144000"/>
  <p:embeddedFontLst>
    <p:embeddedFont>
      <p:font typeface="Calibri" panose="020F0502020204030204" pitchFamily="34" charset="0"/>
      <p:regular r:id="rId43"/>
      <p:bold r:id="rId44"/>
      <p:italic r:id="rId45"/>
      <p:boldItalic r:id="rId46"/>
    </p:embeddedFont>
    <p:embeddedFont>
      <p:font typeface="Cambria Math" panose="02040503050406030204" pitchFamily="18" charset="0"/>
      <p:regular r:id="rId47"/>
    </p:embeddedFont>
    <p:embeddedFont>
      <p:font typeface="Fira Code" panose="020B0809050000020004" pitchFamily="49" charset="0"/>
      <p:regular r:id="rId48"/>
      <p:bold r:id="rId49"/>
    </p:embeddedFont>
    <p:embeddedFont>
      <p:font typeface="Montserrat" panose="00000500000000000000" pitchFamily="2" charset="0"/>
      <p:regular r:id="rId50"/>
      <p:bold r:id="rId51"/>
      <p:italic r:id="rId52"/>
      <p:boldItalic r:id="rId53"/>
    </p:embeddedFont>
    <p:embeddedFont>
      <p:font typeface="Montserrat Black" panose="00000A00000000000000" pitchFamily="2" charset="0"/>
      <p:bold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A61D77D-242E-411D-A473-1B06D7687CD5}">
  <a:tblStyle styleId="{CA61D77D-242E-411D-A473-1B06D7687CD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0" autoAdjust="0"/>
    <p:restoredTop sz="94660"/>
  </p:normalViewPr>
  <p:slideViewPr>
    <p:cSldViewPr snapToGrid="0">
      <p:cViewPr varScale="1">
        <p:scale>
          <a:sx n="107" d="100"/>
          <a:sy n="107" d="100"/>
        </p:scale>
        <p:origin x="787"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e7b5133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e7b5133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2607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7937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71671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9007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1337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6620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7240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7918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44079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654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e7f9c668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e7f9c668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72349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43643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5009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64400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14916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e7f9c668d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e7f9c668d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23302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3222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e7b3cc9d3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e7b3cc9d3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63236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7242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e7b3cc9d3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e7b3cc9d3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35654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90427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59293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80424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7231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70392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35901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76748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e7f9c668d6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e7f9c668d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e7f9c668d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e7f9c668d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2642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e7f9c668d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e7f9c668d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3837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2659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e7f9c668d6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e7f9c668d6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25884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7f9c668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e7f9c668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5523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0" y="542575"/>
            <a:ext cx="9144000" cy="40584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0" y="0"/>
            <a:ext cx="4572000" cy="592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413525" y="1144250"/>
            <a:ext cx="5788800" cy="5175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3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2231025" y="2765300"/>
            <a:ext cx="6202800" cy="460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800"/>
              <a:buNone/>
              <a:defRPr sz="1800">
                <a:solidFill>
                  <a:schemeClr val="accent3"/>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ubTitle" idx="2"/>
          </p:nvPr>
        </p:nvSpPr>
        <p:spPr>
          <a:xfrm>
            <a:off x="1788725" y="1761800"/>
            <a:ext cx="5788800" cy="460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0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 name="Google Shape;14;p2"/>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15" name="Google Shape;15;p2"/>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16" name="Google Shape;16;p2"/>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17" name="Google Shape;17;p2"/>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18" name="Google Shape;18;p2"/>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19" name="Google Shape;19;p2"/>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20" name="Google Shape;20;p2"/>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21" name="Google Shape;21;p2"/>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22" name="Google Shape;22;p2"/>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23" name="Google Shape;23;p2"/>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24" name="Google Shape;24;p2"/>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25" name="Google Shape;25;p2"/>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26" name="Google Shape;26;p2"/>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27" name="Google Shape;27;p2"/>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
  <p:cSld name="CUSTOM_9">
    <p:spTree>
      <p:nvGrpSpPr>
        <p:cNvPr id="1" name="Shape 416"/>
        <p:cNvGrpSpPr/>
        <p:nvPr/>
      </p:nvGrpSpPr>
      <p:grpSpPr>
        <a:xfrm>
          <a:off x="0" y="0"/>
          <a:ext cx="0" cy="0"/>
          <a:chOff x="0" y="0"/>
          <a:chExt cx="0" cy="0"/>
        </a:xfrm>
      </p:grpSpPr>
      <p:sp>
        <p:nvSpPr>
          <p:cNvPr id="417" name="Google Shape;417;p23"/>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3"/>
          <p:cNvSpPr/>
          <p:nvPr/>
        </p:nvSpPr>
        <p:spPr>
          <a:xfrm>
            <a:off x="4572000" y="0"/>
            <a:ext cx="4572000" cy="62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3"/>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420" name="Google Shape;420;p23"/>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421" name="Google Shape;421;p23"/>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422" name="Google Shape;422;p23"/>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423" name="Google Shape;423;p23"/>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424" name="Google Shape;424;p23"/>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425" name="Google Shape;425;p23"/>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426" name="Google Shape;426;p23"/>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427" name="Google Shape;427;p23"/>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428" name="Google Shape;428;p23"/>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429" name="Google Shape;429;p23"/>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430" name="Google Shape;430;p23"/>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431" name="Google Shape;431;p23"/>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432" name="Google Shape;432;p23"/>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2">
    <p:spTree>
      <p:nvGrpSpPr>
        <p:cNvPr id="1" name="Shape 433"/>
        <p:cNvGrpSpPr/>
        <p:nvPr/>
      </p:nvGrpSpPr>
      <p:grpSpPr>
        <a:xfrm>
          <a:off x="0" y="0"/>
          <a:ext cx="0" cy="0"/>
          <a:chOff x="0" y="0"/>
          <a:chExt cx="0" cy="0"/>
        </a:xfrm>
      </p:grpSpPr>
      <p:sp>
        <p:nvSpPr>
          <p:cNvPr id="434" name="Google Shape;434;p24"/>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4"/>
          <p:cNvSpPr/>
          <p:nvPr/>
        </p:nvSpPr>
        <p:spPr>
          <a:xfrm>
            <a:off x="0" y="0"/>
            <a:ext cx="4572000" cy="62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4"/>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437" name="Google Shape;437;p24"/>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438" name="Google Shape;438;p24"/>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439" name="Google Shape;439;p24"/>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440" name="Google Shape;440;p24"/>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441" name="Google Shape;441;p24"/>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442" name="Google Shape;442;p24"/>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443" name="Google Shape;443;p24"/>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444" name="Google Shape;444;p24"/>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445" name="Google Shape;445;p24"/>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446" name="Google Shape;446;p24"/>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447" name="Google Shape;447;p24"/>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448" name="Google Shape;448;p24"/>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449" name="Google Shape;449;p24"/>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3"/>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0" y="0"/>
            <a:ext cx="4572000" cy="592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txBox="1">
            <a:spLocks noGrp="1"/>
          </p:cNvSpPr>
          <p:nvPr>
            <p:ph type="title" hasCustomPrompt="1"/>
          </p:nvPr>
        </p:nvSpPr>
        <p:spPr>
          <a:xfrm flipH="1">
            <a:off x="2054663" y="586975"/>
            <a:ext cx="1842300" cy="11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0000"/>
            </a:lvl1pPr>
            <a:lvl2pPr lvl="1" algn="r" rtl="0">
              <a:spcBef>
                <a:spcPts val="0"/>
              </a:spcBef>
              <a:spcAft>
                <a:spcPts val="0"/>
              </a:spcAft>
              <a:buClr>
                <a:schemeClr val="dk1"/>
              </a:buClr>
              <a:buSzPts val="2500"/>
              <a:buNone/>
              <a:defRPr sz="2500">
                <a:solidFill>
                  <a:schemeClr val="dk1"/>
                </a:solidFill>
              </a:defRPr>
            </a:lvl2pPr>
            <a:lvl3pPr lvl="2" algn="r" rtl="0">
              <a:spcBef>
                <a:spcPts val="0"/>
              </a:spcBef>
              <a:spcAft>
                <a:spcPts val="0"/>
              </a:spcAft>
              <a:buClr>
                <a:schemeClr val="dk1"/>
              </a:buClr>
              <a:buSzPts val="2500"/>
              <a:buNone/>
              <a:defRPr sz="2500">
                <a:solidFill>
                  <a:schemeClr val="dk1"/>
                </a:solidFill>
              </a:defRPr>
            </a:lvl3pPr>
            <a:lvl4pPr lvl="3" algn="r" rtl="0">
              <a:spcBef>
                <a:spcPts val="0"/>
              </a:spcBef>
              <a:spcAft>
                <a:spcPts val="0"/>
              </a:spcAft>
              <a:buClr>
                <a:schemeClr val="dk1"/>
              </a:buClr>
              <a:buSzPts val="2500"/>
              <a:buNone/>
              <a:defRPr sz="2500">
                <a:solidFill>
                  <a:schemeClr val="dk1"/>
                </a:solidFill>
              </a:defRPr>
            </a:lvl4pPr>
            <a:lvl5pPr lvl="4" algn="r" rtl="0">
              <a:spcBef>
                <a:spcPts val="0"/>
              </a:spcBef>
              <a:spcAft>
                <a:spcPts val="0"/>
              </a:spcAft>
              <a:buClr>
                <a:schemeClr val="dk1"/>
              </a:buClr>
              <a:buSzPts val="2500"/>
              <a:buNone/>
              <a:defRPr sz="2500">
                <a:solidFill>
                  <a:schemeClr val="dk1"/>
                </a:solidFill>
              </a:defRPr>
            </a:lvl5pPr>
            <a:lvl6pPr lvl="5" algn="r" rtl="0">
              <a:spcBef>
                <a:spcPts val="0"/>
              </a:spcBef>
              <a:spcAft>
                <a:spcPts val="0"/>
              </a:spcAft>
              <a:buClr>
                <a:schemeClr val="dk1"/>
              </a:buClr>
              <a:buSzPts val="2500"/>
              <a:buNone/>
              <a:defRPr sz="2500">
                <a:solidFill>
                  <a:schemeClr val="dk1"/>
                </a:solidFill>
              </a:defRPr>
            </a:lvl6pPr>
            <a:lvl7pPr lvl="6" algn="r" rtl="0">
              <a:spcBef>
                <a:spcPts val="0"/>
              </a:spcBef>
              <a:spcAft>
                <a:spcPts val="0"/>
              </a:spcAft>
              <a:buClr>
                <a:schemeClr val="dk1"/>
              </a:buClr>
              <a:buSzPts val="2500"/>
              <a:buNone/>
              <a:defRPr sz="2500">
                <a:solidFill>
                  <a:schemeClr val="dk1"/>
                </a:solidFill>
              </a:defRPr>
            </a:lvl7pPr>
            <a:lvl8pPr lvl="7" algn="r" rtl="0">
              <a:spcBef>
                <a:spcPts val="0"/>
              </a:spcBef>
              <a:spcAft>
                <a:spcPts val="0"/>
              </a:spcAft>
              <a:buClr>
                <a:schemeClr val="dk1"/>
              </a:buClr>
              <a:buSzPts val="2500"/>
              <a:buNone/>
              <a:defRPr sz="2500">
                <a:solidFill>
                  <a:schemeClr val="dk1"/>
                </a:solidFill>
              </a:defRPr>
            </a:lvl8pPr>
            <a:lvl9pPr lvl="8" algn="r" rtl="0">
              <a:spcBef>
                <a:spcPts val="0"/>
              </a:spcBef>
              <a:spcAft>
                <a:spcPts val="0"/>
              </a:spcAft>
              <a:buClr>
                <a:schemeClr val="dk1"/>
              </a:buClr>
              <a:buSzPts val="2500"/>
              <a:buNone/>
              <a:defRPr sz="2500">
                <a:solidFill>
                  <a:schemeClr val="dk1"/>
                </a:solidFill>
              </a:defRPr>
            </a:lvl9pPr>
          </a:lstStyle>
          <a:p>
            <a:r>
              <a:t>xx%</a:t>
            </a:r>
          </a:p>
        </p:txBody>
      </p:sp>
      <p:sp>
        <p:nvSpPr>
          <p:cNvPr id="32" name="Google Shape;32;p3"/>
          <p:cNvSpPr txBox="1">
            <a:spLocks noGrp="1"/>
          </p:cNvSpPr>
          <p:nvPr>
            <p:ph type="title" idx="2"/>
          </p:nvPr>
        </p:nvSpPr>
        <p:spPr>
          <a:xfrm>
            <a:off x="2605788" y="1846623"/>
            <a:ext cx="5377200" cy="5355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0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3" name="Google Shape;33;p3"/>
          <p:cNvSpPr txBox="1">
            <a:spLocks noGrp="1"/>
          </p:cNvSpPr>
          <p:nvPr>
            <p:ph type="subTitle" idx="1"/>
          </p:nvPr>
        </p:nvSpPr>
        <p:spPr>
          <a:xfrm>
            <a:off x="3038363" y="2448125"/>
            <a:ext cx="3960900" cy="783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solidFill>
                  <a:schemeClr val="accent3"/>
                </a:solidFill>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4" name="Google Shape;34;p3"/>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35" name="Google Shape;35;p3"/>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36" name="Google Shape;36;p3"/>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37" name="Google Shape;37;p3"/>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38" name="Google Shape;38;p3"/>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39" name="Google Shape;39;p3"/>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40" name="Google Shape;40;p3"/>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41" name="Google Shape;41;p3"/>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42" name="Google Shape;42;p3"/>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43" name="Google Shape;43;p3"/>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44" name="Google Shape;44;p3"/>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45" name="Google Shape;45;p3"/>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46" name="Google Shape;46;p3"/>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47" name="Google Shape;47;p3"/>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8"/>
        <p:cNvGrpSpPr/>
        <p:nvPr/>
      </p:nvGrpSpPr>
      <p:grpSpPr>
        <a:xfrm>
          <a:off x="0" y="0"/>
          <a:ext cx="0" cy="0"/>
          <a:chOff x="0" y="0"/>
          <a:chExt cx="0" cy="0"/>
        </a:xfrm>
      </p:grpSpPr>
      <p:sp>
        <p:nvSpPr>
          <p:cNvPr id="49" name="Google Shape;49;p4"/>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4572000" y="0"/>
            <a:ext cx="4572000" cy="592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txBox="1">
            <a:spLocks noGrp="1"/>
          </p:cNvSpPr>
          <p:nvPr>
            <p:ph type="title"/>
          </p:nvPr>
        </p:nvSpPr>
        <p:spPr>
          <a:xfrm>
            <a:off x="1143250" y="582700"/>
            <a:ext cx="7290600" cy="5412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2" name="Google Shape;52;p4"/>
          <p:cNvSpPr txBox="1">
            <a:spLocks noGrp="1"/>
          </p:cNvSpPr>
          <p:nvPr>
            <p:ph type="body" idx="1"/>
          </p:nvPr>
        </p:nvSpPr>
        <p:spPr>
          <a:xfrm>
            <a:off x="1464250" y="1063175"/>
            <a:ext cx="6969600" cy="34164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sz="10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53" name="Google Shape;53;p4"/>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54" name="Google Shape;54;p4"/>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55" name="Google Shape;55;p4"/>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56" name="Google Shape;56;p4"/>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57" name="Google Shape;57;p4"/>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58" name="Google Shape;58;p4"/>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59" name="Google Shape;59;p4"/>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60" name="Google Shape;60;p4"/>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61" name="Google Shape;61;p4"/>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62" name="Google Shape;62;p4"/>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63" name="Google Shape;63;p4"/>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64" name="Google Shape;64;p4"/>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65" name="Google Shape;65;p4"/>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66" name="Google Shape;66;p4"/>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7"/>
        <p:cNvGrpSpPr/>
        <p:nvPr/>
      </p:nvGrpSpPr>
      <p:grpSpPr>
        <a:xfrm>
          <a:off x="0" y="0"/>
          <a:ext cx="0" cy="0"/>
          <a:chOff x="0" y="0"/>
          <a:chExt cx="0" cy="0"/>
        </a:xfrm>
      </p:grpSpPr>
      <p:sp>
        <p:nvSpPr>
          <p:cNvPr id="68" name="Google Shape;68;p5"/>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4572000" y="0"/>
            <a:ext cx="4572000" cy="592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txBox="1">
            <a:spLocks noGrp="1"/>
          </p:cNvSpPr>
          <p:nvPr>
            <p:ph type="subTitle" idx="1"/>
          </p:nvPr>
        </p:nvSpPr>
        <p:spPr>
          <a:xfrm>
            <a:off x="2240150" y="3143327"/>
            <a:ext cx="5137500" cy="7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400"/>
              <a:buNone/>
              <a:defRPr>
                <a:solidFill>
                  <a:schemeClr val="accent3"/>
                </a:solidFill>
              </a:defRPr>
            </a:lvl1pPr>
            <a:lvl2pPr lvl="1" rtl="0">
              <a:spcBef>
                <a:spcPts val="0"/>
              </a:spcBef>
              <a:spcAft>
                <a:spcPts val="0"/>
              </a:spcAft>
              <a:buClr>
                <a:schemeClr val="accent3"/>
              </a:buClr>
              <a:buSzPts val="1400"/>
              <a:buNone/>
              <a:defRPr>
                <a:solidFill>
                  <a:schemeClr val="accent3"/>
                </a:solidFill>
              </a:defRPr>
            </a:lvl2pPr>
            <a:lvl3pPr lvl="2" rtl="0">
              <a:spcBef>
                <a:spcPts val="0"/>
              </a:spcBef>
              <a:spcAft>
                <a:spcPts val="0"/>
              </a:spcAft>
              <a:buClr>
                <a:schemeClr val="accent3"/>
              </a:buClr>
              <a:buSzPts val="1400"/>
              <a:buNone/>
              <a:defRPr>
                <a:solidFill>
                  <a:schemeClr val="accent3"/>
                </a:solidFill>
              </a:defRPr>
            </a:lvl3pPr>
            <a:lvl4pPr lvl="3" rtl="0">
              <a:spcBef>
                <a:spcPts val="0"/>
              </a:spcBef>
              <a:spcAft>
                <a:spcPts val="0"/>
              </a:spcAft>
              <a:buClr>
                <a:schemeClr val="accent3"/>
              </a:buClr>
              <a:buSzPts val="1400"/>
              <a:buNone/>
              <a:defRPr>
                <a:solidFill>
                  <a:schemeClr val="accent3"/>
                </a:solidFill>
              </a:defRPr>
            </a:lvl4pPr>
            <a:lvl5pPr lvl="4" rtl="0">
              <a:spcBef>
                <a:spcPts val="0"/>
              </a:spcBef>
              <a:spcAft>
                <a:spcPts val="0"/>
              </a:spcAft>
              <a:buClr>
                <a:schemeClr val="accent3"/>
              </a:buClr>
              <a:buSzPts val="1400"/>
              <a:buNone/>
              <a:defRPr>
                <a:solidFill>
                  <a:schemeClr val="accent3"/>
                </a:solidFill>
              </a:defRPr>
            </a:lvl5pPr>
            <a:lvl6pPr lvl="5" rtl="0">
              <a:spcBef>
                <a:spcPts val="0"/>
              </a:spcBef>
              <a:spcAft>
                <a:spcPts val="0"/>
              </a:spcAft>
              <a:buClr>
                <a:schemeClr val="accent3"/>
              </a:buClr>
              <a:buSzPts val="1400"/>
              <a:buNone/>
              <a:defRPr>
                <a:solidFill>
                  <a:schemeClr val="accent3"/>
                </a:solidFill>
              </a:defRPr>
            </a:lvl6pPr>
            <a:lvl7pPr lvl="6" rtl="0">
              <a:spcBef>
                <a:spcPts val="0"/>
              </a:spcBef>
              <a:spcAft>
                <a:spcPts val="0"/>
              </a:spcAft>
              <a:buClr>
                <a:schemeClr val="accent3"/>
              </a:buClr>
              <a:buSzPts val="1400"/>
              <a:buNone/>
              <a:defRPr>
                <a:solidFill>
                  <a:schemeClr val="accent3"/>
                </a:solidFill>
              </a:defRPr>
            </a:lvl7pPr>
            <a:lvl8pPr lvl="7" rtl="0">
              <a:spcBef>
                <a:spcPts val="0"/>
              </a:spcBef>
              <a:spcAft>
                <a:spcPts val="0"/>
              </a:spcAft>
              <a:buClr>
                <a:schemeClr val="accent3"/>
              </a:buClr>
              <a:buSzPts val="1400"/>
              <a:buNone/>
              <a:defRPr>
                <a:solidFill>
                  <a:schemeClr val="accent3"/>
                </a:solidFill>
              </a:defRPr>
            </a:lvl8pPr>
            <a:lvl9pPr lvl="8" rtl="0">
              <a:spcBef>
                <a:spcPts val="0"/>
              </a:spcBef>
              <a:spcAft>
                <a:spcPts val="0"/>
              </a:spcAft>
              <a:buClr>
                <a:schemeClr val="accent3"/>
              </a:buClr>
              <a:buSzPts val="1400"/>
              <a:buNone/>
              <a:defRPr>
                <a:solidFill>
                  <a:schemeClr val="accent3"/>
                </a:solidFill>
              </a:defRPr>
            </a:lvl9pPr>
          </a:lstStyle>
          <a:p>
            <a:endParaRPr/>
          </a:p>
        </p:txBody>
      </p:sp>
      <p:sp>
        <p:nvSpPr>
          <p:cNvPr id="71" name="Google Shape;71;p5"/>
          <p:cNvSpPr txBox="1">
            <a:spLocks noGrp="1"/>
          </p:cNvSpPr>
          <p:nvPr>
            <p:ph type="subTitle" idx="2"/>
          </p:nvPr>
        </p:nvSpPr>
        <p:spPr>
          <a:xfrm>
            <a:off x="2240150" y="1151940"/>
            <a:ext cx="5137500" cy="7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400"/>
              <a:buNone/>
              <a:defRPr>
                <a:solidFill>
                  <a:schemeClr val="accent3"/>
                </a:solidFill>
              </a:defRPr>
            </a:lvl1pPr>
            <a:lvl2pPr lvl="1" rtl="0">
              <a:spcBef>
                <a:spcPts val="0"/>
              </a:spcBef>
              <a:spcAft>
                <a:spcPts val="0"/>
              </a:spcAft>
              <a:buClr>
                <a:schemeClr val="accent3"/>
              </a:buClr>
              <a:buSzPts val="1400"/>
              <a:buNone/>
              <a:defRPr>
                <a:solidFill>
                  <a:schemeClr val="accent3"/>
                </a:solidFill>
              </a:defRPr>
            </a:lvl2pPr>
            <a:lvl3pPr lvl="2" rtl="0">
              <a:spcBef>
                <a:spcPts val="0"/>
              </a:spcBef>
              <a:spcAft>
                <a:spcPts val="0"/>
              </a:spcAft>
              <a:buClr>
                <a:schemeClr val="accent3"/>
              </a:buClr>
              <a:buSzPts val="1400"/>
              <a:buNone/>
              <a:defRPr>
                <a:solidFill>
                  <a:schemeClr val="accent3"/>
                </a:solidFill>
              </a:defRPr>
            </a:lvl3pPr>
            <a:lvl4pPr lvl="3" rtl="0">
              <a:spcBef>
                <a:spcPts val="0"/>
              </a:spcBef>
              <a:spcAft>
                <a:spcPts val="0"/>
              </a:spcAft>
              <a:buClr>
                <a:schemeClr val="accent3"/>
              </a:buClr>
              <a:buSzPts val="1400"/>
              <a:buNone/>
              <a:defRPr>
                <a:solidFill>
                  <a:schemeClr val="accent3"/>
                </a:solidFill>
              </a:defRPr>
            </a:lvl4pPr>
            <a:lvl5pPr lvl="4" rtl="0">
              <a:spcBef>
                <a:spcPts val="0"/>
              </a:spcBef>
              <a:spcAft>
                <a:spcPts val="0"/>
              </a:spcAft>
              <a:buClr>
                <a:schemeClr val="accent3"/>
              </a:buClr>
              <a:buSzPts val="1400"/>
              <a:buNone/>
              <a:defRPr>
                <a:solidFill>
                  <a:schemeClr val="accent3"/>
                </a:solidFill>
              </a:defRPr>
            </a:lvl5pPr>
            <a:lvl6pPr lvl="5" rtl="0">
              <a:spcBef>
                <a:spcPts val="0"/>
              </a:spcBef>
              <a:spcAft>
                <a:spcPts val="0"/>
              </a:spcAft>
              <a:buClr>
                <a:schemeClr val="accent3"/>
              </a:buClr>
              <a:buSzPts val="1400"/>
              <a:buNone/>
              <a:defRPr>
                <a:solidFill>
                  <a:schemeClr val="accent3"/>
                </a:solidFill>
              </a:defRPr>
            </a:lvl6pPr>
            <a:lvl7pPr lvl="6" rtl="0">
              <a:spcBef>
                <a:spcPts val="0"/>
              </a:spcBef>
              <a:spcAft>
                <a:spcPts val="0"/>
              </a:spcAft>
              <a:buClr>
                <a:schemeClr val="accent3"/>
              </a:buClr>
              <a:buSzPts val="1400"/>
              <a:buNone/>
              <a:defRPr>
                <a:solidFill>
                  <a:schemeClr val="accent3"/>
                </a:solidFill>
              </a:defRPr>
            </a:lvl7pPr>
            <a:lvl8pPr lvl="7" rtl="0">
              <a:spcBef>
                <a:spcPts val="0"/>
              </a:spcBef>
              <a:spcAft>
                <a:spcPts val="0"/>
              </a:spcAft>
              <a:buClr>
                <a:schemeClr val="accent3"/>
              </a:buClr>
              <a:buSzPts val="1400"/>
              <a:buNone/>
              <a:defRPr>
                <a:solidFill>
                  <a:schemeClr val="accent3"/>
                </a:solidFill>
              </a:defRPr>
            </a:lvl8pPr>
            <a:lvl9pPr lvl="8" rtl="0">
              <a:spcBef>
                <a:spcPts val="0"/>
              </a:spcBef>
              <a:spcAft>
                <a:spcPts val="0"/>
              </a:spcAft>
              <a:buClr>
                <a:schemeClr val="accent3"/>
              </a:buClr>
              <a:buSzPts val="1400"/>
              <a:buNone/>
              <a:defRPr>
                <a:solidFill>
                  <a:schemeClr val="accent3"/>
                </a:solidFill>
              </a:defRPr>
            </a:lvl9pPr>
          </a:lstStyle>
          <a:p>
            <a:endParaRPr/>
          </a:p>
        </p:txBody>
      </p:sp>
      <p:sp>
        <p:nvSpPr>
          <p:cNvPr id="72" name="Google Shape;72;p5"/>
          <p:cNvSpPr txBox="1">
            <a:spLocks noGrp="1"/>
          </p:cNvSpPr>
          <p:nvPr>
            <p:ph type="subTitle" idx="3"/>
          </p:nvPr>
        </p:nvSpPr>
        <p:spPr>
          <a:xfrm>
            <a:off x="1143250" y="2612625"/>
            <a:ext cx="4057200" cy="530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800"/>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a:endParaRPr/>
          </a:p>
        </p:txBody>
      </p:sp>
      <p:sp>
        <p:nvSpPr>
          <p:cNvPr id="73" name="Google Shape;73;p5"/>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74" name="Google Shape;74;p5"/>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75" name="Google Shape;75;p5"/>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76" name="Google Shape;76;p5"/>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77" name="Google Shape;77;p5"/>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78" name="Google Shape;78;p5"/>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79" name="Google Shape;79;p5"/>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80" name="Google Shape;80;p5"/>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81" name="Google Shape;81;p5"/>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82" name="Google Shape;82;p5"/>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83" name="Google Shape;83;p5"/>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84" name="Google Shape;84;p5"/>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85" name="Google Shape;85;p5"/>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86" name="Google Shape;86;p5"/>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
        <p:nvSpPr>
          <p:cNvPr id="87" name="Google Shape;87;p5"/>
          <p:cNvSpPr txBox="1">
            <a:spLocks noGrp="1"/>
          </p:cNvSpPr>
          <p:nvPr>
            <p:ph type="title"/>
          </p:nvPr>
        </p:nvSpPr>
        <p:spPr>
          <a:xfrm>
            <a:off x="1143250" y="621240"/>
            <a:ext cx="4057200" cy="53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8"/>
        <p:cNvGrpSpPr/>
        <p:nvPr/>
      </p:nvGrpSpPr>
      <p:grpSpPr>
        <a:xfrm>
          <a:off x="0" y="0"/>
          <a:ext cx="0" cy="0"/>
          <a:chOff x="0" y="0"/>
          <a:chExt cx="0" cy="0"/>
        </a:xfrm>
      </p:grpSpPr>
      <p:sp>
        <p:nvSpPr>
          <p:cNvPr id="89" name="Google Shape;89;p6"/>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6"/>
          <p:cNvSpPr/>
          <p:nvPr/>
        </p:nvSpPr>
        <p:spPr>
          <a:xfrm>
            <a:off x="4572000" y="0"/>
            <a:ext cx="4572000" cy="592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6"/>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92" name="Google Shape;92;p6"/>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93" name="Google Shape;93;p6"/>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94" name="Google Shape;94;p6"/>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95" name="Google Shape;95;p6"/>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96" name="Google Shape;96;p6"/>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97" name="Google Shape;97;p6"/>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98" name="Google Shape;98;p6"/>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99" name="Google Shape;99;p6"/>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100" name="Google Shape;100;p6"/>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101" name="Google Shape;101;p6"/>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102" name="Google Shape;102;p6"/>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103" name="Google Shape;103;p6"/>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104" name="Google Shape;104;p6"/>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
        <p:nvSpPr>
          <p:cNvPr id="105" name="Google Shape;105;p6"/>
          <p:cNvSpPr txBox="1">
            <a:spLocks noGrp="1"/>
          </p:cNvSpPr>
          <p:nvPr>
            <p:ph type="title"/>
          </p:nvPr>
        </p:nvSpPr>
        <p:spPr>
          <a:xfrm>
            <a:off x="1143250" y="582700"/>
            <a:ext cx="7290600" cy="541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3"/>
        <p:cNvGrpSpPr/>
        <p:nvPr/>
      </p:nvGrpSpPr>
      <p:grpSpPr>
        <a:xfrm>
          <a:off x="0" y="0"/>
          <a:ext cx="0" cy="0"/>
          <a:chOff x="0" y="0"/>
          <a:chExt cx="0" cy="0"/>
        </a:xfrm>
      </p:grpSpPr>
      <p:sp>
        <p:nvSpPr>
          <p:cNvPr id="144" name="Google Shape;144;p9"/>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9"/>
          <p:cNvSpPr/>
          <p:nvPr/>
        </p:nvSpPr>
        <p:spPr>
          <a:xfrm>
            <a:off x="0" y="0"/>
            <a:ext cx="4572000" cy="592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9"/>
          <p:cNvSpPr txBox="1">
            <a:spLocks noGrp="1"/>
          </p:cNvSpPr>
          <p:nvPr>
            <p:ph type="title"/>
          </p:nvPr>
        </p:nvSpPr>
        <p:spPr>
          <a:xfrm>
            <a:off x="1131500" y="621250"/>
            <a:ext cx="4045200" cy="5307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47" name="Google Shape;147;p9"/>
          <p:cNvSpPr txBox="1">
            <a:spLocks noGrp="1"/>
          </p:cNvSpPr>
          <p:nvPr>
            <p:ph type="subTitle" idx="1"/>
          </p:nvPr>
        </p:nvSpPr>
        <p:spPr>
          <a:xfrm>
            <a:off x="1593350" y="1574450"/>
            <a:ext cx="5539200" cy="1404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48" name="Google Shape;148;p9"/>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149" name="Google Shape;149;p9"/>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150" name="Google Shape;150;p9"/>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151" name="Google Shape;151;p9"/>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152" name="Google Shape;152;p9"/>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153" name="Google Shape;153;p9"/>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154" name="Google Shape;154;p9"/>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155" name="Google Shape;155;p9"/>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156" name="Google Shape;156;p9"/>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157" name="Google Shape;157;p9"/>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158" name="Google Shape;158;p9"/>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159" name="Google Shape;159;p9"/>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160" name="Google Shape;160;p9"/>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161" name="Google Shape;161;p9"/>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18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84"/>
        <p:cNvGrpSpPr/>
        <p:nvPr/>
      </p:nvGrpSpPr>
      <p:grpSpPr>
        <a:xfrm>
          <a:off x="0" y="0"/>
          <a:ext cx="0" cy="0"/>
          <a:chOff x="0" y="0"/>
          <a:chExt cx="0" cy="0"/>
        </a:xfrm>
      </p:grpSpPr>
      <p:sp>
        <p:nvSpPr>
          <p:cNvPr id="185" name="Google Shape;185;p13"/>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3"/>
          <p:cNvSpPr/>
          <p:nvPr/>
        </p:nvSpPr>
        <p:spPr>
          <a:xfrm>
            <a:off x="4572000" y="0"/>
            <a:ext cx="4572000" cy="62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3"/>
          <p:cNvSpPr txBox="1">
            <a:spLocks noGrp="1"/>
          </p:cNvSpPr>
          <p:nvPr>
            <p:ph type="title" hasCustomPrompt="1"/>
          </p:nvPr>
        </p:nvSpPr>
        <p:spPr>
          <a:xfrm flipH="1">
            <a:off x="1460450" y="1436713"/>
            <a:ext cx="8721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188" name="Google Shape;188;p13"/>
          <p:cNvSpPr txBox="1">
            <a:spLocks noGrp="1"/>
          </p:cNvSpPr>
          <p:nvPr>
            <p:ph type="subTitle" idx="1"/>
          </p:nvPr>
        </p:nvSpPr>
        <p:spPr>
          <a:xfrm>
            <a:off x="2332550" y="1775113"/>
            <a:ext cx="3129000" cy="48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accent3"/>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189" name="Google Shape;189;p13"/>
          <p:cNvSpPr txBox="1">
            <a:spLocks noGrp="1"/>
          </p:cNvSpPr>
          <p:nvPr>
            <p:ph type="subTitle" idx="2"/>
          </p:nvPr>
        </p:nvSpPr>
        <p:spPr>
          <a:xfrm>
            <a:off x="2332550" y="1436725"/>
            <a:ext cx="31290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1800">
                <a:solidFill>
                  <a:schemeClr val="accent1"/>
                </a:solidFill>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190" name="Google Shape;190;p13"/>
          <p:cNvSpPr txBox="1">
            <a:spLocks noGrp="1"/>
          </p:cNvSpPr>
          <p:nvPr>
            <p:ph type="title" idx="3" hasCustomPrompt="1"/>
          </p:nvPr>
        </p:nvSpPr>
        <p:spPr>
          <a:xfrm flipH="1">
            <a:off x="2850125" y="2419862"/>
            <a:ext cx="8721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191" name="Google Shape;191;p13"/>
          <p:cNvSpPr txBox="1">
            <a:spLocks noGrp="1"/>
          </p:cNvSpPr>
          <p:nvPr>
            <p:ph type="subTitle" idx="4"/>
          </p:nvPr>
        </p:nvSpPr>
        <p:spPr>
          <a:xfrm>
            <a:off x="3722225" y="2755463"/>
            <a:ext cx="3129000" cy="48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accent3"/>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192" name="Google Shape;192;p13"/>
          <p:cNvSpPr txBox="1">
            <a:spLocks noGrp="1"/>
          </p:cNvSpPr>
          <p:nvPr>
            <p:ph type="subTitle" idx="5"/>
          </p:nvPr>
        </p:nvSpPr>
        <p:spPr>
          <a:xfrm>
            <a:off x="3722225" y="2419850"/>
            <a:ext cx="31290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1800">
                <a:solidFill>
                  <a:schemeClr val="lt2"/>
                </a:solidFill>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193" name="Google Shape;193;p13"/>
          <p:cNvSpPr txBox="1">
            <a:spLocks noGrp="1"/>
          </p:cNvSpPr>
          <p:nvPr>
            <p:ph type="title" idx="6" hasCustomPrompt="1"/>
          </p:nvPr>
        </p:nvSpPr>
        <p:spPr>
          <a:xfrm flipH="1">
            <a:off x="4242875" y="3400212"/>
            <a:ext cx="8721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194" name="Google Shape;194;p13"/>
          <p:cNvSpPr txBox="1">
            <a:spLocks noGrp="1"/>
          </p:cNvSpPr>
          <p:nvPr>
            <p:ph type="subTitle" idx="7"/>
          </p:nvPr>
        </p:nvSpPr>
        <p:spPr>
          <a:xfrm>
            <a:off x="5114975" y="3738593"/>
            <a:ext cx="3129000" cy="48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accent3"/>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195" name="Google Shape;195;p13"/>
          <p:cNvSpPr txBox="1">
            <a:spLocks noGrp="1"/>
          </p:cNvSpPr>
          <p:nvPr>
            <p:ph type="subTitle" idx="8"/>
          </p:nvPr>
        </p:nvSpPr>
        <p:spPr>
          <a:xfrm>
            <a:off x="5114975" y="3400200"/>
            <a:ext cx="31290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1800"/>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196" name="Google Shape;196;p13"/>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197" name="Google Shape;197;p13"/>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198" name="Google Shape;198;p13"/>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199" name="Google Shape;199;p13"/>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200" name="Google Shape;200;p13"/>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201" name="Google Shape;201;p13"/>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202" name="Google Shape;202;p13"/>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203" name="Google Shape;203;p13"/>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204" name="Google Shape;204;p13"/>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205" name="Google Shape;205;p13"/>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206" name="Google Shape;206;p13"/>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207" name="Google Shape;207;p13"/>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208" name="Google Shape;208;p13"/>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209" name="Google Shape;209;p13"/>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
        <p:nvSpPr>
          <p:cNvPr id="210" name="Google Shape;210;p13"/>
          <p:cNvSpPr txBox="1">
            <a:spLocks noGrp="1"/>
          </p:cNvSpPr>
          <p:nvPr>
            <p:ph type="title" idx="9"/>
          </p:nvPr>
        </p:nvSpPr>
        <p:spPr>
          <a:xfrm>
            <a:off x="1143250" y="582700"/>
            <a:ext cx="7290600" cy="541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CUSTOM_9_1">
    <p:spTree>
      <p:nvGrpSpPr>
        <p:cNvPr id="1" name="Shape 356"/>
        <p:cNvGrpSpPr/>
        <p:nvPr/>
      </p:nvGrpSpPr>
      <p:grpSpPr>
        <a:xfrm>
          <a:off x="0" y="0"/>
          <a:ext cx="0" cy="0"/>
          <a:chOff x="0" y="0"/>
          <a:chExt cx="0" cy="0"/>
        </a:xfrm>
      </p:grpSpPr>
      <p:sp>
        <p:nvSpPr>
          <p:cNvPr id="357" name="Google Shape;357;p20"/>
          <p:cNvSpPr/>
          <p:nvPr/>
        </p:nvSpPr>
        <p:spPr>
          <a:xfrm>
            <a:off x="0" y="542575"/>
            <a:ext cx="9144000" cy="4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0"/>
          <p:cNvSpPr/>
          <p:nvPr/>
        </p:nvSpPr>
        <p:spPr>
          <a:xfrm>
            <a:off x="4572000" y="0"/>
            <a:ext cx="4572000" cy="62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0"/>
          <p:cNvSpPr txBox="1">
            <a:spLocks noGrp="1"/>
          </p:cNvSpPr>
          <p:nvPr>
            <p:ph type="subTitle" idx="1"/>
          </p:nvPr>
        </p:nvSpPr>
        <p:spPr>
          <a:xfrm>
            <a:off x="1667256" y="2355825"/>
            <a:ext cx="2891100" cy="1566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accent3"/>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60" name="Google Shape;360;p20"/>
          <p:cNvSpPr txBox="1">
            <a:spLocks noGrp="1"/>
          </p:cNvSpPr>
          <p:nvPr>
            <p:ph type="title"/>
          </p:nvPr>
        </p:nvSpPr>
        <p:spPr>
          <a:xfrm>
            <a:off x="1121875" y="1183920"/>
            <a:ext cx="2891100" cy="1122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1" name="Google Shape;361;p20"/>
          <p:cNvSpPr txBox="1"/>
          <p:nvPr/>
        </p:nvSpPr>
        <p:spPr>
          <a:xfrm>
            <a:off x="710125" y="745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362" name="Google Shape;362;p20"/>
          <p:cNvSpPr txBox="1"/>
          <p:nvPr/>
        </p:nvSpPr>
        <p:spPr>
          <a:xfrm>
            <a:off x="710125" y="1009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363" name="Google Shape;363;p20"/>
          <p:cNvSpPr txBox="1"/>
          <p:nvPr/>
        </p:nvSpPr>
        <p:spPr>
          <a:xfrm>
            <a:off x="710125" y="1273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364" name="Google Shape;364;p20"/>
          <p:cNvSpPr txBox="1"/>
          <p:nvPr/>
        </p:nvSpPr>
        <p:spPr>
          <a:xfrm>
            <a:off x="710125" y="1537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365" name="Google Shape;365;p20"/>
          <p:cNvSpPr txBox="1"/>
          <p:nvPr/>
        </p:nvSpPr>
        <p:spPr>
          <a:xfrm>
            <a:off x="710125" y="18007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366" name="Google Shape;366;p20"/>
          <p:cNvSpPr txBox="1"/>
          <p:nvPr/>
        </p:nvSpPr>
        <p:spPr>
          <a:xfrm>
            <a:off x="710125" y="20644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367" name="Google Shape;367;p20"/>
          <p:cNvSpPr txBox="1"/>
          <p:nvPr/>
        </p:nvSpPr>
        <p:spPr>
          <a:xfrm>
            <a:off x="710125" y="23281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368" name="Google Shape;368;p20"/>
          <p:cNvSpPr txBox="1"/>
          <p:nvPr/>
        </p:nvSpPr>
        <p:spPr>
          <a:xfrm>
            <a:off x="710125" y="25918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369" name="Google Shape;369;p20"/>
          <p:cNvSpPr txBox="1"/>
          <p:nvPr/>
        </p:nvSpPr>
        <p:spPr>
          <a:xfrm>
            <a:off x="710125" y="28555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370" name="Google Shape;370;p20"/>
          <p:cNvSpPr txBox="1"/>
          <p:nvPr/>
        </p:nvSpPr>
        <p:spPr>
          <a:xfrm>
            <a:off x="710125" y="31192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371" name="Google Shape;371;p20"/>
          <p:cNvSpPr txBox="1"/>
          <p:nvPr/>
        </p:nvSpPr>
        <p:spPr>
          <a:xfrm>
            <a:off x="710125" y="33829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372" name="Google Shape;372;p20"/>
          <p:cNvSpPr txBox="1"/>
          <p:nvPr/>
        </p:nvSpPr>
        <p:spPr>
          <a:xfrm>
            <a:off x="710125" y="36466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373" name="Google Shape;373;p20"/>
          <p:cNvSpPr txBox="1"/>
          <p:nvPr/>
        </p:nvSpPr>
        <p:spPr>
          <a:xfrm>
            <a:off x="710125" y="39103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374" name="Google Shape;374;p20"/>
          <p:cNvSpPr txBox="1"/>
          <p:nvPr/>
        </p:nvSpPr>
        <p:spPr>
          <a:xfrm>
            <a:off x="710125" y="4174050"/>
            <a:ext cx="4290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5"/>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Fira Code"/>
              <a:buNone/>
              <a:defRPr sz="2800">
                <a:solidFill>
                  <a:schemeClr val="lt1"/>
                </a:solidFill>
                <a:latin typeface="Fira Code"/>
                <a:ea typeface="Fira Code"/>
                <a:cs typeface="Fira Code"/>
                <a:sym typeface="Fira Code"/>
              </a:defRPr>
            </a:lvl1pPr>
            <a:lvl2pPr lvl="1">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2pPr>
            <a:lvl3pPr lvl="2">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3pPr>
            <a:lvl4pPr lvl="3">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4pPr>
            <a:lvl5pPr lvl="4">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5pPr>
            <a:lvl6pPr lvl="5">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6pPr>
            <a:lvl7pPr lvl="6">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7pPr>
            <a:lvl8pPr lvl="7">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8pPr>
            <a:lvl9pPr lvl="8">
              <a:spcBef>
                <a:spcPts val="0"/>
              </a:spcBef>
              <a:spcAft>
                <a:spcPts val="0"/>
              </a:spcAft>
              <a:buClr>
                <a:schemeClr val="dk1"/>
              </a:buClr>
              <a:buSzPts val="2800"/>
              <a:buFont typeface="Fira Code"/>
              <a:buNone/>
              <a:defRPr sz="2800">
                <a:solidFill>
                  <a:schemeClr val="dk1"/>
                </a:solidFill>
                <a:latin typeface="Fira Code"/>
                <a:ea typeface="Fira Code"/>
                <a:cs typeface="Fira Code"/>
                <a:sym typeface="Fira Cod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marL="914400" lvl="1"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2pPr>
            <a:lvl3pPr marL="1371600" lvl="2"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3pPr>
            <a:lvl4pPr marL="1828800" lvl="3"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4pPr>
            <a:lvl5pPr marL="2286000" lvl="4"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5pPr>
            <a:lvl6pPr marL="2743200" lvl="5"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6pPr>
            <a:lvl7pPr marL="3200400" lvl="6"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7pPr>
            <a:lvl8pPr marL="3657600" lvl="7"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8pPr>
            <a:lvl9pPr marL="4114800" lvl="8" indent="-317500">
              <a:lnSpc>
                <a:spcPct val="100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5" r:id="rId6"/>
    <p:sldLayoutId id="2147483658" r:id="rId7"/>
    <p:sldLayoutId id="2147483659" r:id="rId8"/>
    <p:sldLayoutId id="2147483666" r:id="rId9"/>
    <p:sldLayoutId id="2147483669" r:id="rId10"/>
    <p:sldLayoutId id="214748367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27"/>
          <p:cNvSpPr txBox="1">
            <a:spLocks noGrp="1"/>
          </p:cNvSpPr>
          <p:nvPr>
            <p:ph type="ctrTitle"/>
          </p:nvPr>
        </p:nvSpPr>
        <p:spPr>
          <a:xfrm>
            <a:off x="1552225" y="1044237"/>
            <a:ext cx="7101819" cy="51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Programming </a:t>
            </a:r>
            <a:r>
              <a:rPr lang="en" dirty="0">
                <a:solidFill>
                  <a:schemeClr val="accent2"/>
                </a:solidFill>
              </a:rPr>
              <a:t>‘Language Python’ </a:t>
            </a:r>
            <a:endParaRPr dirty="0">
              <a:solidFill>
                <a:schemeClr val="accent3"/>
              </a:solidFill>
            </a:endParaRPr>
          </a:p>
        </p:txBody>
      </p:sp>
      <p:sp>
        <p:nvSpPr>
          <p:cNvPr id="461" name="Google Shape;461;p27"/>
          <p:cNvSpPr txBox="1">
            <a:spLocks noGrp="1"/>
          </p:cNvSpPr>
          <p:nvPr>
            <p:ph type="subTitle" idx="2"/>
          </p:nvPr>
        </p:nvSpPr>
        <p:spPr>
          <a:xfrm>
            <a:off x="1738680" y="2411200"/>
            <a:ext cx="6805243" cy="46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sz="4400" dirty="0">
                <a:solidFill>
                  <a:srgbClr val="00B0F0"/>
                </a:solidFill>
              </a:rPr>
              <a:t>p</a:t>
            </a:r>
            <a:r>
              <a:rPr lang="en" sz="4400" dirty="0">
                <a:solidFill>
                  <a:srgbClr val="00B0F0"/>
                </a:solidFill>
              </a:rPr>
              <a:t>rint</a:t>
            </a:r>
            <a:r>
              <a:rPr lang="en" sz="4400" dirty="0">
                <a:solidFill>
                  <a:srgbClr val="FFFF00"/>
                </a:solidFill>
              </a:rPr>
              <a:t>(</a:t>
            </a:r>
            <a:r>
              <a:rPr lang="en" sz="4400" dirty="0">
                <a:solidFill>
                  <a:srgbClr val="00B050"/>
                </a:solidFill>
              </a:rPr>
              <a:t>“</a:t>
            </a:r>
            <a:r>
              <a:rPr lang="en" sz="4400" dirty="0">
                <a:solidFill>
                  <a:schemeClr val="accent1"/>
                </a:solidFill>
              </a:rPr>
              <a:t>ALGORITMOS DE ORDENAMIENTO </a:t>
            </a:r>
            <a:r>
              <a:rPr lang="en" sz="4400" dirty="0">
                <a:solidFill>
                  <a:schemeClr val="lt2"/>
                </a:solidFill>
              </a:rPr>
              <a:t>Y BÚSQUEDA</a:t>
            </a:r>
            <a:r>
              <a:rPr lang="en" sz="4400" dirty="0">
                <a:solidFill>
                  <a:srgbClr val="00B050"/>
                </a:solidFill>
              </a:rPr>
              <a:t>”</a:t>
            </a:r>
            <a:r>
              <a:rPr lang="en" sz="4400" dirty="0">
                <a:solidFill>
                  <a:srgbClr val="FFFF00"/>
                </a:solidFill>
              </a:rPr>
              <a:t>)</a:t>
            </a:r>
            <a:r>
              <a:rPr lang="en" sz="4400" dirty="0">
                <a:solidFill>
                  <a:schemeClr val="accent6"/>
                </a:solidFill>
              </a:rPr>
              <a:t> </a:t>
            </a:r>
            <a:endParaRPr sz="4400" dirty="0">
              <a:solidFill>
                <a:schemeClr val="accent6"/>
              </a:solidFill>
            </a:endParaRPr>
          </a:p>
        </p:txBody>
      </p:sp>
      <p:cxnSp>
        <p:nvCxnSpPr>
          <p:cNvPr id="463" name="Google Shape;463;p27"/>
          <p:cNvCxnSpPr>
            <a:cxnSpLocks/>
          </p:cNvCxnSpPr>
          <p:nvPr/>
        </p:nvCxnSpPr>
        <p:spPr>
          <a:xfrm>
            <a:off x="1552225" y="1128713"/>
            <a:ext cx="0" cy="3086100"/>
          </a:xfrm>
          <a:prstGeom prst="straightConnector1">
            <a:avLst/>
          </a:prstGeom>
          <a:noFill/>
          <a:ln w="9525" cap="flat" cmpd="sng">
            <a:solidFill>
              <a:schemeClr val="accent4"/>
            </a:solidFill>
            <a:prstDash val="solid"/>
            <a:round/>
            <a:headEnd type="none" w="med" len="med"/>
            <a:tailEnd type="none" w="med" len="med"/>
          </a:ln>
        </p:spPr>
      </p:cxnSp>
      <p:pic>
        <p:nvPicPr>
          <p:cNvPr id="5" name="Imagen 4">
            <a:extLst>
              <a:ext uri="{FF2B5EF4-FFF2-40B4-BE49-F238E27FC236}">
                <a16:creationId xmlns:a16="http://schemas.microsoft.com/office/drawing/2014/main" id="{38C7C438-3C28-E435-3172-A28133DA042C}"/>
              </a:ext>
            </a:extLst>
          </p:cNvPr>
          <p:cNvPicPr>
            <a:picLocks noChangeAspect="1"/>
          </p:cNvPicPr>
          <p:nvPr/>
        </p:nvPicPr>
        <p:blipFill>
          <a:blip r:embed="rId3"/>
          <a:stretch>
            <a:fillRect/>
          </a:stretch>
        </p:blipFill>
        <p:spPr>
          <a:xfrm>
            <a:off x="0" y="76354"/>
            <a:ext cx="800100" cy="886145"/>
          </a:xfrm>
          <a:prstGeom prst="rect">
            <a:avLst/>
          </a:prstGeom>
        </p:spPr>
      </p:pic>
      <p:pic>
        <p:nvPicPr>
          <p:cNvPr id="7" name="Imagen 6">
            <a:extLst>
              <a:ext uri="{FF2B5EF4-FFF2-40B4-BE49-F238E27FC236}">
                <a16:creationId xmlns:a16="http://schemas.microsoft.com/office/drawing/2014/main" id="{A2E38AA7-0668-FF81-FAA3-7572506F0383}"/>
              </a:ext>
            </a:extLst>
          </p:cNvPr>
          <p:cNvPicPr>
            <a:picLocks noChangeAspect="1"/>
          </p:cNvPicPr>
          <p:nvPr/>
        </p:nvPicPr>
        <p:blipFill>
          <a:blip r:embed="rId4"/>
          <a:stretch>
            <a:fillRect/>
          </a:stretch>
        </p:blipFill>
        <p:spPr>
          <a:xfrm>
            <a:off x="8174763" y="126521"/>
            <a:ext cx="738319" cy="78581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12" name="Google Shape;512;p31"/>
              <p:cNvSpPr txBox="1">
                <a:spLocks noGrp="1"/>
              </p:cNvSpPr>
              <p:nvPr>
                <p:ph type="subTitle" idx="2"/>
              </p:nvPr>
            </p:nvSpPr>
            <p:spPr>
              <a:xfrm>
                <a:off x="2292565" y="1490062"/>
                <a:ext cx="5137499" cy="1980671"/>
              </a:xfrm>
              <a:prstGeom prst="rect">
                <a:avLst/>
              </a:prstGeom>
            </p:spPr>
            <p:txBody>
              <a:bodyPr spcFirstLastPara="1" wrap="square" lIns="91425" tIns="91425" rIns="91425" bIns="91425" anchor="ctr" anchorCtr="0">
                <a:noAutofit/>
              </a:bodyPr>
              <a:lstStyle/>
              <a:p>
                <a:pPr marL="457200" algn="just">
                  <a:lnSpc>
                    <a:spcPct val="107000"/>
                  </a:lnSpc>
                  <a:spcAft>
                    <a:spcPts val="800"/>
                  </a:spcAft>
                </a:pP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&lt;El ordenamiento por selección es un algoritmo más eficiente que el ordenamiento por burbuja, con un tiempo de ejecución de O(</a:t>
                </a:r>
                <a14:m>
                  <m:oMath xmlns:m="http://schemas.openxmlformats.org/officeDocument/2006/math">
                    <m:sSup>
                      <m:sSupPr>
                        <m:ctrlPr>
                          <a:rPr lang="es-ES"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s-PE" sz="1800" i="1">
                            <a:effectLst/>
                            <a:latin typeface="Cambria Math" panose="02040503050406030204" pitchFamily="18" charset="0"/>
                            <a:ea typeface="Calibri" panose="020F0502020204030204" pitchFamily="34" charset="0"/>
                            <a:cs typeface="Times New Roman" panose="02020603050405020304" pitchFamily="18" charset="0"/>
                          </a:rPr>
                          <m:t>𝑛</m:t>
                        </m:r>
                      </m:e>
                      <m:sup>
                        <m:r>
                          <a:rPr lang="es-PE" sz="1800" i="1">
                            <a:effectLst/>
                            <a:latin typeface="Cambria Math" panose="02040503050406030204" pitchFamily="18" charset="0"/>
                            <a:ea typeface="Calibri" panose="020F0502020204030204" pitchFamily="34" charset="0"/>
                            <a:cs typeface="Times New Roman" panose="02020603050405020304" pitchFamily="18" charset="0"/>
                          </a:rPr>
                          <m:t>2</m:t>
                        </m:r>
                      </m:sup>
                    </m:sSup>
                  </m:oMath>
                </a14:m>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ya que en nuestra lista, con un ordenamiento por burbuja hace 15 intercambios, y con el ordenamiento por selección hace 5 . Sin embargo, todavía no es el mas eficiente para grandes conjuntos de datos.&gt;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512" name="Google Shape;512;p31"/>
              <p:cNvSpPr txBox="1">
                <a:spLocks noGrp="1" noRot="1" noChangeAspect="1" noMove="1" noResize="1" noEditPoints="1" noAdjustHandles="1" noChangeArrowheads="1" noChangeShapeType="1" noTextEdit="1"/>
              </p:cNvSpPr>
              <p:nvPr>
                <p:ph type="subTitle" idx="2"/>
              </p:nvPr>
            </p:nvSpPr>
            <p:spPr>
              <a:xfrm>
                <a:off x="2292565" y="1490062"/>
                <a:ext cx="5137499" cy="1980671"/>
              </a:xfrm>
              <a:prstGeom prst="rect">
                <a:avLst/>
              </a:prstGeom>
              <a:blipFill>
                <a:blip r:embed="rId3"/>
                <a:stretch>
                  <a:fillRect t="-8308" r="-1068" b="-5846"/>
                </a:stretch>
              </a:blipFill>
            </p:spPr>
            <p:txBody>
              <a:bodyPr/>
              <a:lstStyle/>
              <a:p>
                <a:r>
                  <a:rPr lang="es-ES">
                    <a:noFill/>
                  </a:rPr>
                  <a:t> </a:t>
                </a:r>
              </a:p>
            </p:txBody>
          </p:sp>
        </mc:Fallback>
      </mc:AlternateContent>
      <p:sp>
        <p:nvSpPr>
          <p:cNvPr id="515" name="Google Shape;515;p31"/>
          <p:cNvSpPr txBox="1">
            <a:spLocks noGrp="1"/>
          </p:cNvSpPr>
          <p:nvPr>
            <p:ph type="title"/>
          </p:nvPr>
        </p:nvSpPr>
        <p:spPr>
          <a:xfrm>
            <a:off x="1143249" y="621240"/>
            <a:ext cx="6714873"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2"/>
                </a:solidFill>
              </a:rPr>
              <a:t>Ordenamiento por seleccion</a:t>
            </a:r>
            <a:r>
              <a:rPr lang="en" dirty="0">
                <a:solidFill>
                  <a:schemeClr val="accent6"/>
                </a:solidFill>
              </a:rPr>
              <a:t>{</a:t>
            </a:r>
            <a:r>
              <a:rPr lang="en" dirty="0"/>
              <a:t> </a:t>
            </a:r>
            <a:endParaRPr dirty="0"/>
          </a:p>
        </p:txBody>
      </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121062" y="1151940"/>
            <a:ext cx="506100" cy="5157787"/>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grpSp>
        <p:nvGrpSpPr>
          <p:cNvPr id="3" name="Google Shape;532;p31">
            <a:extLst>
              <a:ext uri="{FF2B5EF4-FFF2-40B4-BE49-F238E27FC236}">
                <a16:creationId xmlns:a16="http://schemas.microsoft.com/office/drawing/2014/main" id="{A945F694-8DA5-AEEA-2E25-672162F55600}"/>
              </a:ext>
            </a:extLst>
          </p:cNvPr>
          <p:cNvGrpSpPr/>
          <p:nvPr/>
        </p:nvGrpSpPr>
        <p:grpSpPr>
          <a:xfrm>
            <a:off x="1717993" y="1490062"/>
            <a:ext cx="320088" cy="260682"/>
            <a:chOff x="5899913" y="4248925"/>
            <a:chExt cx="639025" cy="524300"/>
          </a:xfrm>
        </p:grpSpPr>
        <p:sp>
          <p:nvSpPr>
            <p:cNvPr id="4" name="Google Shape;533;p31">
              <a:extLst>
                <a:ext uri="{FF2B5EF4-FFF2-40B4-BE49-F238E27FC236}">
                  <a16:creationId xmlns:a16="http://schemas.microsoft.com/office/drawing/2014/main" id="{A899E4A4-EC87-10B1-FF38-F412912A1177}"/>
                </a:ext>
              </a:extLst>
            </p:cNvPr>
            <p:cNvSpPr/>
            <p:nvPr/>
          </p:nvSpPr>
          <p:spPr>
            <a:xfrm>
              <a:off x="5937363" y="4261725"/>
              <a:ext cx="564600" cy="399175"/>
            </a:xfrm>
            <a:custGeom>
              <a:avLst/>
              <a:gdLst/>
              <a:ahLst/>
              <a:cxnLst/>
              <a:rect l="l" t="t" r="r" b="b"/>
              <a:pathLst>
                <a:path w="22584" h="15967" extrusionOk="0">
                  <a:moveTo>
                    <a:pt x="1005" y="1"/>
                  </a:moveTo>
                  <a:cubicBezTo>
                    <a:pt x="455" y="1"/>
                    <a:pt x="0" y="437"/>
                    <a:pt x="19" y="986"/>
                  </a:cubicBezTo>
                  <a:lnTo>
                    <a:pt x="19" y="15966"/>
                  </a:lnTo>
                  <a:lnTo>
                    <a:pt x="22584" y="15966"/>
                  </a:lnTo>
                  <a:lnTo>
                    <a:pt x="22584" y="986"/>
                  </a:lnTo>
                  <a:cubicBezTo>
                    <a:pt x="22584" y="437"/>
                    <a:pt x="22128" y="1"/>
                    <a:pt x="215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34;p31">
              <a:extLst>
                <a:ext uri="{FF2B5EF4-FFF2-40B4-BE49-F238E27FC236}">
                  <a16:creationId xmlns:a16="http://schemas.microsoft.com/office/drawing/2014/main" id="{EADE6351-F1FE-8AF9-1EE3-C6C4661D937A}"/>
                </a:ext>
              </a:extLst>
            </p:cNvPr>
            <p:cNvSpPr/>
            <p:nvPr/>
          </p:nvSpPr>
          <p:spPr>
            <a:xfrm>
              <a:off x="6070088" y="4498750"/>
              <a:ext cx="299150" cy="112375"/>
            </a:xfrm>
            <a:custGeom>
              <a:avLst/>
              <a:gdLst/>
              <a:ahLst/>
              <a:cxnLst/>
              <a:rect l="l" t="t" r="r" b="b"/>
              <a:pathLst>
                <a:path w="11966" h="4495" extrusionOk="0">
                  <a:moveTo>
                    <a:pt x="2997" y="0"/>
                  </a:moveTo>
                  <a:lnTo>
                    <a:pt x="1" y="1498"/>
                  </a:lnTo>
                  <a:lnTo>
                    <a:pt x="5992" y="4494"/>
                  </a:lnTo>
                  <a:lnTo>
                    <a:pt x="11965" y="1498"/>
                  </a:lnTo>
                  <a:lnTo>
                    <a:pt x="89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35;p31">
              <a:extLst>
                <a:ext uri="{FF2B5EF4-FFF2-40B4-BE49-F238E27FC236}">
                  <a16:creationId xmlns:a16="http://schemas.microsoft.com/office/drawing/2014/main" id="{B5E18212-EF55-2DD5-CAE6-AB5403AB4E6A}"/>
                </a:ext>
              </a:extLst>
            </p:cNvPr>
            <p:cNvSpPr/>
            <p:nvPr/>
          </p:nvSpPr>
          <p:spPr>
            <a:xfrm>
              <a:off x="6070088" y="4423850"/>
              <a:ext cx="299150" cy="112375"/>
            </a:xfrm>
            <a:custGeom>
              <a:avLst/>
              <a:gdLst/>
              <a:ahLst/>
              <a:cxnLst/>
              <a:rect l="l" t="t" r="r" b="b"/>
              <a:pathLst>
                <a:path w="11966" h="4495" extrusionOk="0">
                  <a:moveTo>
                    <a:pt x="2997" y="0"/>
                  </a:moveTo>
                  <a:lnTo>
                    <a:pt x="1" y="1517"/>
                  </a:lnTo>
                  <a:lnTo>
                    <a:pt x="5992" y="4494"/>
                  </a:lnTo>
                  <a:lnTo>
                    <a:pt x="11965" y="1517"/>
                  </a:lnTo>
                  <a:lnTo>
                    <a:pt x="8988" y="0"/>
                  </a:lnTo>
                  <a:close/>
                </a:path>
              </a:pathLst>
            </a:custGeom>
            <a:solidFill>
              <a:srgbClr val="DBA0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36;p31">
              <a:extLst>
                <a:ext uri="{FF2B5EF4-FFF2-40B4-BE49-F238E27FC236}">
                  <a16:creationId xmlns:a16="http://schemas.microsoft.com/office/drawing/2014/main" id="{A9A69778-AF94-E133-77EA-EE76B3789B13}"/>
                </a:ext>
              </a:extLst>
            </p:cNvPr>
            <p:cNvSpPr/>
            <p:nvPr/>
          </p:nvSpPr>
          <p:spPr>
            <a:xfrm>
              <a:off x="6070088" y="4311975"/>
              <a:ext cx="299150" cy="149825"/>
            </a:xfrm>
            <a:custGeom>
              <a:avLst/>
              <a:gdLst/>
              <a:ahLst/>
              <a:cxnLst/>
              <a:rect l="l" t="t" r="r" b="b"/>
              <a:pathLst>
                <a:path w="11966" h="5993" extrusionOk="0">
                  <a:moveTo>
                    <a:pt x="5992" y="0"/>
                  </a:moveTo>
                  <a:lnTo>
                    <a:pt x="1" y="2996"/>
                  </a:lnTo>
                  <a:lnTo>
                    <a:pt x="5992" y="5992"/>
                  </a:lnTo>
                  <a:lnTo>
                    <a:pt x="11965" y="2977"/>
                  </a:lnTo>
                  <a:lnTo>
                    <a:pt x="59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37;p31">
              <a:extLst>
                <a:ext uri="{FF2B5EF4-FFF2-40B4-BE49-F238E27FC236}">
                  <a16:creationId xmlns:a16="http://schemas.microsoft.com/office/drawing/2014/main" id="{11564AB4-767E-AB91-B13D-B540FBECB0FC}"/>
                </a:ext>
              </a:extLst>
            </p:cNvPr>
            <p:cNvSpPr/>
            <p:nvPr/>
          </p:nvSpPr>
          <p:spPr>
            <a:xfrm>
              <a:off x="5912713" y="4660875"/>
              <a:ext cx="613900" cy="100025"/>
            </a:xfrm>
            <a:custGeom>
              <a:avLst/>
              <a:gdLst/>
              <a:ahLst/>
              <a:cxnLst/>
              <a:rect l="l" t="t" r="r" b="b"/>
              <a:pathLst>
                <a:path w="24556" h="4001" extrusionOk="0">
                  <a:moveTo>
                    <a:pt x="0" y="0"/>
                  </a:moveTo>
                  <a:lnTo>
                    <a:pt x="0" y="1005"/>
                  </a:lnTo>
                  <a:cubicBezTo>
                    <a:pt x="0" y="2655"/>
                    <a:pt x="1347" y="4001"/>
                    <a:pt x="2996" y="4001"/>
                  </a:cubicBezTo>
                  <a:lnTo>
                    <a:pt x="21560" y="4001"/>
                  </a:lnTo>
                  <a:cubicBezTo>
                    <a:pt x="23209" y="4001"/>
                    <a:pt x="24556" y="2655"/>
                    <a:pt x="24556" y="1005"/>
                  </a:cubicBezTo>
                  <a:lnTo>
                    <a:pt x="245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38;p31">
              <a:extLst>
                <a:ext uri="{FF2B5EF4-FFF2-40B4-BE49-F238E27FC236}">
                  <a16:creationId xmlns:a16="http://schemas.microsoft.com/office/drawing/2014/main" id="{BA36EC09-10BC-E738-607F-DC99690FCB2B}"/>
                </a:ext>
              </a:extLst>
            </p:cNvPr>
            <p:cNvSpPr/>
            <p:nvPr/>
          </p:nvSpPr>
          <p:spPr>
            <a:xfrm>
              <a:off x="6157313" y="4698300"/>
              <a:ext cx="29425" cy="25150"/>
            </a:xfrm>
            <a:custGeom>
              <a:avLst/>
              <a:gdLst/>
              <a:ahLst/>
              <a:cxnLst/>
              <a:rect l="l" t="t" r="r" b="b"/>
              <a:pathLst>
                <a:path w="1177" h="1006" extrusionOk="0">
                  <a:moveTo>
                    <a:pt x="498" y="1"/>
                  </a:moveTo>
                  <a:cubicBezTo>
                    <a:pt x="242" y="1"/>
                    <a:pt x="1" y="200"/>
                    <a:pt x="1" y="494"/>
                  </a:cubicBezTo>
                  <a:cubicBezTo>
                    <a:pt x="1" y="778"/>
                    <a:pt x="228" y="1006"/>
                    <a:pt x="494" y="1006"/>
                  </a:cubicBezTo>
                  <a:cubicBezTo>
                    <a:pt x="949" y="1006"/>
                    <a:pt x="1176" y="456"/>
                    <a:pt x="854" y="153"/>
                  </a:cubicBezTo>
                  <a:cubicBezTo>
                    <a:pt x="749" y="48"/>
                    <a:pt x="621" y="1"/>
                    <a:pt x="4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39;p31">
              <a:extLst>
                <a:ext uri="{FF2B5EF4-FFF2-40B4-BE49-F238E27FC236}">
                  <a16:creationId xmlns:a16="http://schemas.microsoft.com/office/drawing/2014/main" id="{EBC9CA10-9A26-5DE6-969E-D8C9AE979BEC}"/>
                </a:ext>
              </a:extLst>
            </p:cNvPr>
            <p:cNvSpPr/>
            <p:nvPr/>
          </p:nvSpPr>
          <p:spPr>
            <a:xfrm>
              <a:off x="5899913" y="4248925"/>
              <a:ext cx="639025" cy="524300"/>
            </a:xfrm>
            <a:custGeom>
              <a:avLst/>
              <a:gdLst/>
              <a:ahLst/>
              <a:cxnLst/>
              <a:rect l="l" t="t" r="r" b="b"/>
              <a:pathLst>
                <a:path w="25561" h="20972" extrusionOk="0">
                  <a:moveTo>
                    <a:pt x="23077" y="1006"/>
                  </a:moveTo>
                  <a:cubicBezTo>
                    <a:pt x="23342" y="1006"/>
                    <a:pt x="23570" y="1233"/>
                    <a:pt x="23570" y="1498"/>
                  </a:cubicBezTo>
                  <a:lnTo>
                    <a:pt x="23570" y="15985"/>
                  </a:lnTo>
                  <a:lnTo>
                    <a:pt x="2010" y="15985"/>
                  </a:lnTo>
                  <a:lnTo>
                    <a:pt x="2010" y="1498"/>
                  </a:lnTo>
                  <a:cubicBezTo>
                    <a:pt x="2010" y="1233"/>
                    <a:pt x="2238" y="1006"/>
                    <a:pt x="2503" y="1006"/>
                  </a:cubicBezTo>
                  <a:close/>
                  <a:moveTo>
                    <a:pt x="24575" y="16971"/>
                  </a:moveTo>
                  <a:lnTo>
                    <a:pt x="24575" y="17483"/>
                  </a:lnTo>
                  <a:cubicBezTo>
                    <a:pt x="24575" y="18848"/>
                    <a:pt x="23456" y="19967"/>
                    <a:pt x="22072" y="19967"/>
                  </a:cubicBezTo>
                  <a:lnTo>
                    <a:pt x="3508" y="19967"/>
                  </a:lnTo>
                  <a:cubicBezTo>
                    <a:pt x="2124" y="19967"/>
                    <a:pt x="1005" y="18848"/>
                    <a:pt x="1005" y="17483"/>
                  </a:cubicBezTo>
                  <a:lnTo>
                    <a:pt x="1005" y="16971"/>
                  </a:lnTo>
                  <a:close/>
                  <a:moveTo>
                    <a:pt x="2503" y="1"/>
                  </a:moveTo>
                  <a:cubicBezTo>
                    <a:pt x="1688" y="1"/>
                    <a:pt x="1005" y="683"/>
                    <a:pt x="1005" y="1498"/>
                  </a:cubicBezTo>
                  <a:lnTo>
                    <a:pt x="1005" y="15985"/>
                  </a:lnTo>
                  <a:lnTo>
                    <a:pt x="512" y="15985"/>
                  </a:lnTo>
                  <a:cubicBezTo>
                    <a:pt x="228" y="15985"/>
                    <a:pt x="0" y="16194"/>
                    <a:pt x="0" y="16478"/>
                  </a:cubicBezTo>
                  <a:lnTo>
                    <a:pt x="0" y="17483"/>
                  </a:lnTo>
                  <a:cubicBezTo>
                    <a:pt x="19" y="19398"/>
                    <a:pt x="1574" y="20972"/>
                    <a:pt x="3508" y="20972"/>
                  </a:cubicBezTo>
                  <a:lnTo>
                    <a:pt x="22072" y="20972"/>
                  </a:lnTo>
                  <a:cubicBezTo>
                    <a:pt x="24006" y="20972"/>
                    <a:pt x="25561" y="19417"/>
                    <a:pt x="25561" y="17483"/>
                  </a:cubicBezTo>
                  <a:lnTo>
                    <a:pt x="25561" y="16478"/>
                  </a:lnTo>
                  <a:cubicBezTo>
                    <a:pt x="25561" y="16194"/>
                    <a:pt x="25352" y="15985"/>
                    <a:pt x="25068" y="15985"/>
                  </a:cubicBezTo>
                  <a:lnTo>
                    <a:pt x="24575" y="15985"/>
                  </a:lnTo>
                  <a:lnTo>
                    <a:pt x="24575" y="1498"/>
                  </a:lnTo>
                  <a:cubicBezTo>
                    <a:pt x="24575" y="683"/>
                    <a:pt x="23892" y="1"/>
                    <a:pt x="230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40;p31">
              <a:extLst>
                <a:ext uri="{FF2B5EF4-FFF2-40B4-BE49-F238E27FC236}">
                  <a16:creationId xmlns:a16="http://schemas.microsoft.com/office/drawing/2014/main" id="{D5DF2E88-1F59-D8D0-7380-45D598D0C8FF}"/>
                </a:ext>
              </a:extLst>
            </p:cNvPr>
            <p:cNvSpPr/>
            <p:nvPr/>
          </p:nvSpPr>
          <p:spPr>
            <a:xfrm>
              <a:off x="6202813" y="4698325"/>
              <a:ext cx="83475" cy="25125"/>
            </a:xfrm>
            <a:custGeom>
              <a:avLst/>
              <a:gdLst/>
              <a:ahLst/>
              <a:cxnLst/>
              <a:rect l="l" t="t" r="r" b="b"/>
              <a:pathLst>
                <a:path w="3339" h="1005" extrusionOk="0">
                  <a:moveTo>
                    <a:pt x="683" y="0"/>
                  </a:moveTo>
                  <a:cubicBezTo>
                    <a:pt x="1" y="0"/>
                    <a:pt x="1" y="1005"/>
                    <a:pt x="683" y="1005"/>
                  </a:cubicBezTo>
                  <a:lnTo>
                    <a:pt x="2674" y="1005"/>
                  </a:lnTo>
                  <a:cubicBezTo>
                    <a:pt x="3338" y="1005"/>
                    <a:pt x="3338" y="0"/>
                    <a:pt x="26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41;p31">
              <a:extLst>
                <a:ext uri="{FF2B5EF4-FFF2-40B4-BE49-F238E27FC236}">
                  <a16:creationId xmlns:a16="http://schemas.microsoft.com/office/drawing/2014/main" id="{F65AE385-9660-37DB-FE63-4F34D41E651A}"/>
                </a:ext>
              </a:extLst>
            </p:cNvPr>
            <p:cNvSpPr/>
            <p:nvPr/>
          </p:nvSpPr>
          <p:spPr>
            <a:xfrm>
              <a:off x="6054913" y="4299050"/>
              <a:ext cx="329500" cy="324400"/>
            </a:xfrm>
            <a:custGeom>
              <a:avLst/>
              <a:gdLst/>
              <a:ahLst/>
              <a:cxnLst/>
              <a:rect l="l" t="t" r="r" b="b"/>
              <a:pathLst>
                <a:path w="13180" h="12976" extrusionOk="0">
                  <a:moveTo>
                    <a:pt x="6599" y="1048"/>
                  </a:moveTo>
                  <a:lnTo>
                    <a:pt x="11454" y="3494"/>
                  </a:lnTo>
                  <a:lnTo>
                    <a:pt x="6599" y="5921"/>
                  </a:lnTo>
                  <a:lnTo>
                    <a:pt x="1707" y="3494"/>
                  </a:lnTo>
                  <a:lnTo>
                    <a:pt x="6599" y="1048"/>
                  </a:lnTo>
                  <a:close/>
                  <a:moveTo>
                    <a:pt x="9595" y="5561"/>
                  </a:moveTo>
                  <a:lnTo>
                    <a:pt x="11454" y="6490"/>
                  </a:lnTo>
                  <a:lnTo>
                    <a:pt x="6599" y="8917"/>
                  </a:lnTo>
                  <a:lnTo>
                    <a:pt x="1707" y="6509"/>
                  </a:lnTo>
                  <a:lnTo>
                    <a:pt x="3604" y="5561"/>
                  </a:lnTo>
                  <a:lnTo>
                    <a:pt x="6372" y="6945"/>
                  </a:lnTo>
                  <a:cubicBezTo>
                    <a:pt x="6429" y="6964"/>
                    <a:pt x="6505" y="6983"/>
                    <a:pt x="6599" y="6983"/>
                  </a:cubicBezTo>
                  <a:cubicBezTo>
                    <a:pt x="6675" y="6983"/>
                    <a:pt x="6751" y="6964"/>
                    <a:pt x="6808" y="6945"/>
                  </a:cubicBezTo>
                  <a:lnTo>
                    <a:pt x="9595" y="5561"/>
                  </a:lnTo>
                  <a:close/>
                  <a:moveTo>
                    <a:pt x="9595" y="8538"/>
                  </a:moveTo>
                  <a:lnTo>
                    <a:pt x="11454" y="9486"/>
                  </a:lnTo>
                  <a:lnTo>
                    <a:pt x="6599" y="11913"/>
                  </a:lnTo>
                  <a:lnTo>
                    <a:pt x="1707" y="9486"/>
                  </a:lnTo>
                  <a:lnTo>
                    <a:pt x="3585" y="8538"/>
                  </a:lnTo>
                  <a:lnTo>
                    <a:pt x="6372" y="9922"/>
                  </a:lnTo>
                  <a:cubicBezTo>
                    <a:pt x="6429" y="9960"/>
                    <a:pt x="6505" y="9979"/>
                    <a:pt x="6599" y="9979"/>
                  </a:cubicBezTo>
                  <a:cubicBezTo>
                    <a:pt x="6675" y="9979"/>
                    <a:pt x="6751" y="9960"/>
                    <a:pt x="6808" y="9922"/>
                  </a:cubicBezTo>
                  <a:lnTo>
                    <a:pt x="9595" y="8538"/>
                  </a:lnTo>
                  <a:close/>
                  <a:moveTo>
                    <a:pt x="6590" y="1"/>
                  </a:moveTo>
                  <a:cubicBezTo>
                    <a:pt x="6514" y="1"/>
                    <a:pt x="6438" y="15"/>
                    <a:pt x="6372" y="43"/>
                  </a:cubicBezTo>
                  <a:lnTo>
                    <a:pt x="380" y="3039"/>
                  </a:lnTo>
                  <a:cubicBezTo>
                    <a:pt x="209" y="3134"/>
                    <a:pt x="96" y="3305"/>
                    <a:pt x="96" y="3494"/>
                  </a:cubicBezTo>
                  <a:cubicBezTo>
                    <a:pt x="96" y="3684"/>
                    <a:pt x="209" y="3855"/>
                    <a:pt x="380" y="3930"/>
                  </a:cubicBezTo>
                  <a:lnTo>
                    <a:pt x="2485" y="4992"/>
                  </a:lnTo>
                  <a:lnTo>
                    <a:pt x="380" y="6035"/>
                  </a:lnTo>
                  <a:cubicBezTo>
                    <a:pt x="1" y="6225"/>
                    <a:pt x="1" y="6756"/>
                    <a:pt x="380" y="6926"/>
                  </a:cubicBezTo>
                  <a:lnTo>
                    <a:pt x="2485" y="7988"/>
                  </a:lnTo>
                  <a:lnTo>
                    <a:pt x="380" y="9031"/>
                  </a:lnTo>
                  <a:cubicBezTo>
                    <a:pt x="1" y="9221"/>
                    <a:pt x="1" y="9752"/>
                    <a:pt x="380" y="9922"/>
                  </a:cubicBezTo>
                  <a:lnTo>
                    <a:pt x="6372" y="12918"/>
                  </a:lnTo>
                  <a:cubicBezTo>
                    <a:pt x="6448" y="12956"/>
                    <a:pt x="6524" y="12975"/>
                    <a:pt x="6599" y="12975"/>
                  </a:cubicBezTo>
                  <a:cubicBezTo>
                    <a:pt x="6675" y="12975"/>
                    <a:pt x="6751" y="12956"/>
                    <a:pt x="6827" y="12918"/>
                  </a:cubicBezTo>
                  <a:lnTo>
                    <a:pt x="12800" y="9922"/>
                  </a:lnTo>
                  <a:cubicBezTo>
                    <a:pt x="13179" y="9752"/>
                    <a:pt x="13179" y="9221"/>
                    <a:pt x="12800" y="9031"/>
                  </a:cubicBezTo>
                  <a:lnTo>
                    <a:pt x="10714" y="7988"/>
                  </a:lnTo>
                  <a:lnTo>
                    <a:pt x="12800" y="6926"/>
                  </a:lnTo>
                  <a:cubicBezTo>
                    <a:pt x="13179" y="6756"/>
                    <a:pt x="13179" y="6225"/>
                    <a:pt x="12800" y="6035"/>
                  </a:cubicBezTo>
                  <a:lnTo>
                    <a:pt x="10714" y="4992"/>
                  </a:lnTo>
                  <a:lnTo>
                    <a:pt x="12800" y="3930"/>
                  </a:lnTo>
                  <a:cubicBezTo>
                    <a:pt x="12971" y="3855"/>
                    <a:pt x="13084" y="3684"/>
                    <a:pt x="13084" y="3494"/>
                  </a:cubicBezTo>
                  <a:cubicBezTo>
                    <a:pt x="13084" y="3305"/>
                    <a:pt x="12971" y="3134"/>
                    <a:pt x="12800" y="3039"/>
                  </a:cubicBezTo>
                  <a:lnTo>
                    <a:pt x="6808" y="43"/>
                  </a:lnTo>
                  <a:cubicBezTo>
                    <a:pt x="6742" y="15"/>
                    <a:pt x="6666" y="1"/>
                    <a:pt x="65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90276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por selección</a:t>
            </a:r>
            <a:endParaRPr dirty="0">
              <a:solidFill>
                <a:schemeClr val="lt1"/>
              </a:solidFill>
            </a:endParaRPr>
          </a:p>
        </p:txBody>
      </p:sp>
      <p:grpSp>
        <p:nvGrpSpPr>
          <p:cNvPr id="2531" name="Google Shape;2531;p48"/>
          <p:cNvGrpSpPr/>
          <p:nvPr/>
        </p:nvGrpSpPr>
        <p:grpSpPr>
          <a:xfrm>
            <a:off x="1775860" y="542923"/>
            <a:ext cx="6010827"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3" name="Imagen 2">
            <a:extLst>
              <a:ext uri="{FF2B5EF4-FFF2-40B4-BE49-F238E27FC236}">
                <a16:creationId xmlns:a16="http://schemas.microsoft.com/office/drawing/2014/main" id="{A43CA5BD-BBCA-320E-5ED2-CF75ED9B53C1}"/>
              </a:ext>
            </a:extLst>
          </p:cNvPr>
          <p:cNvPicPr>
            <a:picLocks noChangeAspect="1"/>
          </p:cNvPicPr>
          <p:nvPr/>
        </p:nvPicPr>
        <p:blipFill>
          <a:blip r:embed="rId3"/>
          <a:stretch>
            <a:fillRect/>
          </a:stretch>
        </p:blipFill>
        <p:spPr>
          <a:xfrm>
            <a:off x="2071585" y="791744"/>
            <a:ext cx="5415065" cy="2923006"/>
          </a:xfrm>
          <a:prstGeom prst="rect">
            <a:avLst/>
          </a:prstGeom>
        </p:spPr>
      </p:pic>
    </p:spTree>
    <p:extLst>
      <p:ext uri="{BB962C8B-B14F-4D97-AF65-F5344CB8AC3E}">
        <p14:creationId xmlns:p14="http://schemas.microsoft.com/office/powerpoint/2010/main" val="295326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por selección</a:t>
            </a:r>
            <a:endParaRPr dirty="0">
              <a:solidFill>
                <a:schemeClr val="lt1"/>
              </a:solidFill>
            </a:endParaRPr>
          </a:p>
        </p:txBody>
      </p:sp>
      <p:grpSp>
        <p:nvGrpSpPr>
          <p:cNvPr id="2531" name="Google Shape;2531;p48"/>
          <p:cNvGrpSpPr/>
          <p:nvPr/>
        </p:nvGrpSpPr>
        <p:grpSpPr>
          <a:xfrm>
            <a:off x="1714502" y="850106"/>
            <a:ext cx="6600824" cy="3564732"/>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3" name="Imagen 2">
            <a:extLst>
              <a:ext uri="{FF2B5EF4-FFF2-40B4-BE49-F238E27FC236}">
                <a16:creationId xmlns:a16="http://schemas.microsoft.com/office/drawing/2014/main" id="{21DD9A42-C69F-C997-8DD5-E37183218D36}"/>
              </a:ext>
            </a:extLst>
          </p:cNvPr>
          <p:cNvPicPr>
            <a:picLocks noChangeAspect="1"/>
          </p:cNvPicPr>
          <p:nvPr/>
        </p:nvPicPr>
        <p:blipFill>
          <a:blip r:embed="rId3"/>
          <a:stretch>
            <a:fillRect/>
          </a:stretch>
        </p:blipFill>
        <p:spPr>
          <a:xfrm>
            <a:off x="2009485" y="1106452"/>
            <a:ext cx="6010827" cy="2215391"/>
          </a:xfrm>
          <a:prstGeom prst="rect">
            <a:avLst/>
          </a:prstGeom>
        </p:spPr>
      </p:pic>
    </p:spTree>
    <p:extLst>
      <p:ext uri="{BB962C8B-B14F-4D97-AF65-F5344CB8AC3E}">
        <p14:creationId xmlns:p14="http://schemas.microsoft.com/office/powerpoint/2010/main" val="2703344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265780" y="1214438"/>
            <a:ext cx="3206333" cy="2903504"/>
          </a:xfrm>
          <a:prstGeom prst="rect">
            <a:avLst/>
          </a:prstGeom>
        </p:spPr>
        <p:txBody>
          <a:bodyPr spcFirstLastPara="1" wrap="square" lIns="91425" tIns="91425" rIns="91425" bIns="91425" anchor="ctr" anchorCtr="0">
            <a:noAutofit/>
          </a:bodyPr>
          <a:lstStyle/>
          <a:p>
            <a:pPr marL="0" indent="0"/>
            <a:r>
              <a:rPr lang="en" dirty="0"/>
              <a:t>&lt;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Este algoritmo trata de insertar elementos en su posición final en una lista ordenada. Cada elemento se compara con los elementos anteriores y se coloca en su posición correcta.</a:t>
            </a:r>
            <a:r>
              <a:rPr lang="en" dirty="0"/>
              <a:t>&gt;</a:t>
            </a:r>
            <a:endParaRPr dirty="0"/>
          </a:p>
        </p:txBody>
      </p:sp>
      <p:sp>
        <p:nvSpPr>
          <p:cNvPr id="515" name="Google Shape;515;p31"/>
          <p:cNvSpPr txBox="1">
            <a:spLocks noGrp="1"/>
          </p:cNvSpPr>
          <p:nvPr>
            <p:ph type="title"/>
          </p:nvPr>
        </p:nvSpPr>
        <p:spPr>
          <a:xfrm>
            <a:off x="1143249" y="621240"/>
            <a:ext cx="6986337"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1.3 Ordenamiento por insersión</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68927" y="1044784"/>
            <a:ext cx="506100" cy="5548898"/>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pic>
        <p:nvPicPr>
          <p:cNvPr id="8" name="Imagen 7">
            <a:extLst>
              <a:ext uri="{FF2B5EF4-FFF2-40B4-BE49-F238E27FC236}">
                <a16:creationId xmlns:a16="http://schemas.microsoft.com/office/drawing/2014/main" id="{BE9F3734-CF4D-70D9-A9C3-EAEFFCFD1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113" y="1292976"/>
            <a:ext cx="3300954" cy="3136564"/>
          </a:xfrm>
          <a:prstGeom prst="rect">
            <a:avLst/>
          </a:prstGeom>
        </p:spPr>
      </p:pic>
    </p:spTree>
    <p:extLst>
      <p:ext uri="{BB962C8B-B14F-4D97-AF65-F5344CB8AC3E}">
        <p14:creationId xmlns:p14="http://schemas.microsoft.com/office/powerpoint/2010/main" val="377272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12" name="Google Shape;512;p31"/>
              <p:cNvSpPr txBox="1">
                <a:spLocks noGrp="1"/>
              </p:cNvSpPr>
              <p:nvPr>
                <p:ph type="subTitle" idx="2"/>
              </p:nvPr>
            </p:nvSpPr>
            <p:spPr>
              <a:xfrm>
                <a:off x="2278659" y="1191093"/>
                <a:ext cx="3520657" cy="2903504"/>
              </a:xfrm>
              <a:prstGeom prst="rect">
                <a:avLst/>
              </a:prstGeom>
            </p:spPr>
            <p:txBody>
              <a:bodyPr spcFirstLastPara="1" wrap="square" lIns="91425" tIns="91425" rIns="91425" bIns="91425" anchor="ctr" anchorCtr="0">
                <a:noAutofit/>
              </a:bodyPr>
              <a:lstStyle/>
              <a:p>
                <a:pPr marL="0" indent="0"/>
                <a:r>
                  <a:rPr lang="es-ES" dirty="0"/>
                  <a:t>&lt;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El algoritmo de inserción es un algoritmo eficiente para conjuntos de datos pequeños o casos en que la lista ya está parcialmente ordenada. Su tiempo de ejecución es O(</a:t>
                </a:r>
                <a14:m>
                  <m:oMath xmlns:m="http://schemas.openxmlformats.org/officeDocument/2006/math">
                    <m:sSup>
                      <m:sSupPr>
                        <m:ctrlPr>
                          <a:rPr lang="es-ES"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s-PE" sz="1800" i="1">
                            <a:effectLst/>
                            <a:latin typeface="Cambria Math" panose="02040503050406030204" pitchFamily="18" charset="0"/>
                            <a:ea typeface="Calibri" panose="020F0502020204030204" pitchFamily="34" charset="0"/>
                            <a:cs typeface="Times New Roman" panose="02020603050405020304" pitchFamily="18" charset="0"/>
                          </a:rPr>
                          <m:t>𝑛</m:t>
                        </m:r>
                      </m:e>
                      <m:sup>
                        <m:r>
                          <a:rPr lang="es-PE" sz="1800" i="1">
                            <a:effectLst/>
                            <a:latin typeface="Cambria Math" panose="02040503050406030204" pitchFamily="18" charset="0"/>
                            <a:ea typeface="Calibri" panose="020F0502020204030204" pitchFamily="34" charset="0"/>
                            <a:cs typeface="Times New Roman" panose="02020603050405020304" pitchFamily="18" charset="0"/>
                          </a:rPr>
                          <m:t>2</m:t>
                        </m:r>
                      </m:sup>
                    </m:sSup>
                  </m:oMath>
                </a14:m>
                <a:r>
                  <a:rPr lang="es-PE"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r>
                  <a:rPr lang="es-ES" dirty="0"/>
                  <a:t>&gt;</a:t>
                </a:r>
                <a:endParaRPr dirty="0"/>
              </a:p>
            </p:txBody>
          </p:sp>
        </mc:Choice>
        <mc:Fallback>
          <p:sp>
            <p:nvSpPr>
              <p:cNvPr id="512" name="Google Shape;512;p31"/>
              <p:cNvSpPr txBox="1">
                <a:spLocks noGrp="1" noRot="1" noChangeAspect="1" noMove="1" noResize="1" noEditPoints="1" noAdjustHandles="1" noChangeArrowheads="1" noChangeShapeType="1" noTextEdit="1"/>
              </p:cNvSpPr>
              <p:nvPr>
                <p:ph type="subTitle" idx="2"/>
              </p:nvPr>
            </p:nvSpPr>
            <p:spPr>
              <a:xfrm>
                <a:off x="2278659" y="1191093"/>
                <a:ext cx="3520657" cy="2903504"/>
              </a:xfrm>
              <a:prstGeom prst="rect">
                <a:avLst/>
              </a:prstGeom>
              <a:blipFill>
                <a:blip r:embed="rId3"/>
                <a:stretch>
                  <a:fillRect l="-1560" r="-1560"/>
                </a:stretch>
              </a:blipFill>
            </p:spPr>
            <p:txBody>
              <a:bodyPr/>
              <a:lstStyle/>
              <a:p>
                <a:r>
                  <a:rPr lang="es-ES">
                    <a:noFill/>
                  </a:rPr>
                  <a:t> </a:t>
                </a:r>
              </a:p>
            </p:txBody>
          </p:sp>
        </mc:Fallback>
      </mc:AlternateContent>
      <p:sp>
        <p:nvSpPr>
          <p:cNvPr id="515" name="Google Shape;515;p31"/>
          <p:cNvSpPr txBox="1">
            <a:spLocks noGrp="1"/>
          </p:cNvSpPr>
          <p:nvPr>
            <p:ph type="title"/>
          </p:nvPr>
        </p:nvSpPr>
        <p:spPr>
          <a:xfrm>
            <a:off x="1143249" y="621240"/>
            <a:ext cx="6986337"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Ordenamiento por insersión</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68927" y="1044784"/>
            <a:ext cx="506100" cy="5548898"/>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spTree>
    <p:extLst>
      <p:ext uri="{BB962C8B-B14F-4D97-AF65-F5344CB8AC3E}">
        <p14:creationId xmlns:p14="http://schemas.microsoft.com/office/powerpoint/2010/main" val="1266161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por insersión</a:t>
            </a:r>
            <a:endParaRPr dirty="0">
              <a:solidFill>
                <a:schemeClr val="lt1"/>
              </a:solidFill>
            </a:endParaRPr>
          </a:p>
        </p:txBody>
      </p:sp>
      <p:grpSp>
        <p:nvGrpSpPr>
          <p:cNvPr id="2531" name="Google Shape;2531;p48"/>
          <p:cNvGrpSpPr/>
          <p:nvPr/>
        </p:nvGrpSpPr>
        <p:grpSpPr>
          <a:xfrm>
            <a:off x="1775860" y="542923"/>
            <a:ext cx="6010827"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5" name="Imagen 4">
            <a:extLst>
              <a:ext uri="{FF2B5EF4-FFF2-40B4-BE49-F238E27FC236}">
                <a16:creationId xmlns:a16="http://schemas.microsoft.com/office/drawing/2014/main" id="{013B9D59-69A7-C86D-E84C-8108CECBC818}"/>
              </a:ext>
            </a:extLst>
          </p:cNvPr>
          <p:cNvPicPr>
            <a:picLocks noChangeAspect="1"/>
          </p:cNvPicPr>
          <p:nvPr/>
        </p:nvPicPr>
        <p:blipFill>
          <a:blip r:embed="rId3"/>
          <a:stretch>
            <a:fillRect/>
          </a:stretch>
        </p:blipFill>
        <p:spPr>
          <a:xfrm>
            <a:off x="2070960" y="794584"/>
            <a:ext cx="5408545" cy="2891591"/>
          </a:xfrm>
          <a:prstGeom prst="rect">
            <a:avLst/>
          </a:prstGeom>
        </p:spPr>
      </p:pic>
    </p:spTree>
    <p:extLst>
      <p:ext uri="{BB962C8B-B14F-4D97-AF65-F5344CB8AC3E}">
        <p14:creationId xmlns:p14="http://schemas.microsoft.com/office/powerpoint/2010/main" val="117929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por seleccion</a:t>
            </a:r>
            <a:endParaRPr dirty="0">
              <a:solidFill>
                <a:schemeClr val="lt1"/>
              </a:solidFill>
            </a:endParaRPr>
          </a:p>
        </p:txBody>
      </p:sp>
      <p:grpSp>
        <p:nvGrpSpPr>
          <p:cNvPr id="2531" name="Google Shape;2531;p48"/>
          <p:cNvGrpSpPr/>
          <p:nvPr/>
        </p:nvGrpSpPr>
        <p:grpSpPr>
          <a:xfrm>
            <a:off x="1714501" y="657225"/>
            <a:ext cx="6010827" cy="3829050"/>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3" name="Imagen 2">
            <a:extLst>
              <a:ext uri="{FF2B5EF4-FFF2-40B4-BE49-F238E27FC236}">
                <a16:creationId xmlns:a16="http://schemas.microsoft.com/office/drawing/2014/main" id="{0F8C0196-6892-DE3D-52C8-4D37FC39C8C0}"/>
              </a:ext>
            </a:extLst>
          </p:cNvPr>
          <p:cNvPicPr>
            <a:picLocks noChangeAspect="1"/>
          </p:cNvPicPr>
          <p:nvPr/>
        </p:nvPicPr>
        <p:blipFill>
          <a:blip r:embed="rId3"/>
          <a:stretch>
            <a:fillRect/>
          </a:stretch>
        </p:blipFill>
        <p:spPr>
          <a:xfrm>
            <a:off x="2013007" y="913523"/>
            <a:ext cx="5454283" cy="2422607"/>
          </a:xfrm>
          <a:prstGeom prst="rect">
            <a:avLst/>
          </a:prstGeom>
        </p:spPr>
      </p:pic>
    </p:spTree>
    <p:extLst>
      <p:ext uri="{BB962C8B-B14F-4D97-AF65-F5344CB8AC3E}">
        <p14:creationId xmlns:p14="http://schemas.microsoft.com/office/powerpoint/2010/main" val="2827959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120969" y="1293019"/>
            <a:ext cx="3392410" cy="2814637"/>
          </a:xfrm>
          <a:prstGeom prst="rect">
            <a:avLst/>
          </a:prstGeom>
        </p:spPr>
        <p:txBody>
          <a:bodyPr spcFirstLastPara="1" wrap="square" lIns="91425" tIns="91425" rIns="91425" bIns="91425" anchor="ctr" anchorCtr="0">
            <a:noAutofit/>
          </a:bodyPr>
          <a:lstStyle/>
          <a:p>
            <a:pPr marL="0" indent="0"/>
            <a:r>
              <a:rPr lang="en" dirty="0"/>
              <a:t>&lt;</a:t>
            </a:r>
            <a:r>
              <a:rPr lang="es-PE" sz="1800" dirty="0">
                <a:effectLst/>
                <a:latin typeface="Times New Roman" panose="02020603050405020304" pitchFamily="18" charset="0"/>
                <a:ea typeface="Calibri" panose="020F0502020204030204" pitchFamily="34" charset="0"/>
              </a:rPr>
              <a:t>El ordenamiento </a:t>
            </a:r>
            <a:r>
              <a:rPr lang="es-PE" sz="1800" dirty="0" err="1">
                <a:effectLst/>
                <a:latin typeface="Times New Roman" panose="02020603050405020304" pitchFamily="18" charset="0"/>
                <a:ea typeface="Calibri" panose="020F0502020204030204" pitchFamily="34" charset="0"/>
              </a:rPr>
              <a:t>QuickSort</a:t>
            </a:r>
            <a:r>
              <a:rPr lang="es-PE" sz="1800" dirty="0">
                <a:effectLst/>
                <a:latin typeface="Times New Roman" panose="02020603050405020304" pitchFamily="18" charset="0"/>
                <a:ea typeface="Calibri" panose="020F0502020204030204" pitchFamily="34" charset="0"/>
              </a:rPr>
              <a:t> es un algoritmo de ordenamiento rápido y eficiente basado en la técnica de divide y vencerás. Funciona seleccionando un elemento de la lista como "pivote" y dividiendo la lista en dos partes: una con elementos más pequeños que el pivote y otra con elementos más grandes. Luego, ordena las dos partes de forma recursiva utilizando el mismo proceso</a:t>
            </a:r>
            <a:r>
              <a:rPr lang="en" dirty="0"/>
              <a:t>&gt;</a:t>
            </a:r>
            <a:endParaRPr dirty="0"/>
          </a:p>
        </p:txBody>
      </p:sp>
      <p:sp>
        <p:nvSpPr>
          <p:cNvPr id="515" name="Google Shape;515;p31"/>
          <p:cNvSpPr txBox="1">
            <a:spLocks noGrp="1"/>
          </p:cNvSpPr>
          <p:nvPr>
            <p:ph type="title"/>
          </p:nvPr>
        </p:nvSpPr>
        <p:spPr>
          <a:xfrm>
            <a:off x="1143249" y="621240"/>
            <a:ext cx="6714873"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2"/>
                </a:solidFill>
              </a:rPr>
              <a:t>1.4 Ordenamiento rápido</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121062" y="1151940"/>
            <a:ext cx="506100" cy="5157787"/>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pic>
        <p:nvPicPr>
          <p:cNvPr id="3" name="Imagen 2">
            <a:extLst>
              <a:ext uri="{FF2B5EF4-FFF2-40B4-BE49-F238E27FC236}">
                <a16:creationId xmlns:a16="http://schemas.microsoft.com/office/drawing/2014/main" id="{864DE6C4-E154-B035-3457-5E4F09E062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5570" y="1516638"/>
            <a:ext cx="3392409" cy="2470150"/>
          </a:xfrm>
          <a:prstGeom prst="rect">
            <a:avLst/>
          </a:prstGeom>
        </p:spPr>
      </p:pic>
    </p:spTree>
    <p:extLst>
      <p:ext uri="{BB962C8B-B14F-4D97-AF65-F5344CB8AC3E}">
        <p14:creationId xmlns:p14="http://schemas.microsoft.com/office/powerpoint/2010/main" val="1200873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120968" y="1293019"/>
            <a:ext cx="5348029" cy="2814637"/>
          </a:xfrm>
          <a:prstGeom prst="rect">
            <a:avLst/>
          </a:prstGeom>
        </p:spPr>
        <p:txBody>
          <a:bodyPr spcFirstLastPara="1" wrap="square" lIns="91425" tIns="91425" rIns="91425" bIns="91425" anchor="ctr" anchorCtr="0">
            <a:noAutofit/>
          </a:bodyPr>
          <a:lstStyle/>
          <a:p>
            <a:pPr marL="0" indent="0"/>
            <a:r>
              <a:rPr lang="en" sz="1800" dirty="0"/>
              <a:t>&lt;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El ordenamiento </a:t>
            </a:r>
            <a:r>
              <a:rPr lang="es-PE" sz="1800" dirty="0" err="1">
                <a:effectLst/>
                <a:latin typeface="Times New Roman" panose="02020603050405020304" pitchFamily="18" charset="0"/>
                <a:ea typeface="Calibri" panose="020F0502020204030204" pitchFamily="34" charset="0"/>
                <a:cs typeface="Times New Roman" panose="02020603050405020304" pitchFamily="18" charset="0"/>
              </a:rPr>
              <a:t>QuickSort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es uno de los algoritmos de ordenamiento más utilizados y su tiempo de ejecución es en promedio O(n log n), aunque puede ser O(n^2) en el peor de los casos si se elige un pivote ineficiente. Sin embargo, la probabilidad de este escenario es baja y se puede mitigar eligiendo un pivote adecuado o eligiendo una implementación que tenga en cuenta estos casos.</a:t>
            </a:r>
            <a:r>
              <a:rPr lang="en" sz="1800" dirty="0"/>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endParaRPr dirty="0"/>
          </a:p>
        </p:txBody>
      </p:sp>
      <p:sp>
        <p:nvSpPr>
          <p:cNvPr id="515" name="Google Shape;515;p31"/>
          <p:cNvSpPr txBox="1">
            <a:spLocks noGrp="1"/>
          </p:cNvSpPr>
          <p:nvPr>
            <p:ph type="title"/>
          </p:nvPr>
        </p:nvSpPr>
        <p:spPr>
          <a:xfrm>
            <a:off x="1143249" y="621240"/>
            <a:ext cx="6714873"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2"/>
                </a:solidFill>
              </a:rPr>
              <a:t>Ordenamiento rápido</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121062" y="1151940"/>
            <a:ext cx="506100" cy="5157787"/>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spTree>
    <p:extLst>
      <p:ext uri="{BB962C8B-B14F-4D97-AF65-F5344CB8AC3E}">
        <p14:creationId xmlns:p14="http://schemas.microsoft.com/office/powerpoint/2010/main" val="2096237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Rápido</a:t>
            </a:r>
            <a:endParaRPr dirty="0">
              <a:solidFill>
                <a:schemeClr val="lt1"/>
              </a:solidFill>
            </a:endParaRPr>
          </a:p>
        </p:txBody>
      </p:sp>
      <p:grpSp>
        <p:nvGrpSpPr>
          <p:cNvPr id="2531" name="Google Shape;2531;p48"/>
          <p:cNvGrpSpPr/>
          <p:nvPr/>
        </p:nvGrpSpPr>
        <p:grpSpPr>
          <a:xfrm>
            <a:off x="1157288" y="542923"/>
            <a:ext cx="7872412"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3" name="Imagen 2">
            <a:extLst>
              <a:ext uri="{FF2B5EF4-FFF2-40B4-BE49-F238E27FC236}">
                <a16:creationId xmlns:a16="http://schemas.microsoft.com/office/drawing/2014/main" id="{FC0681F3-33EA-9C84-A2C2-86B1F371445C}"/>
              </a:ext>
            </a:extLst>
          </p:cNvPr>
          <p:cNvPicPr>
            <a:picLocks noChangeAspect="1"/>
          </p:cNvPicPr>
          <p:nvPr/>
        </p:nvPicPr>
        <p:blipFill>
          <a:blip r:embed="rId3"/>
          <a:stretch>
            <a:fillRect/>
          </a:stretch>
        </p:blipFill>
        <p:spPr>
          <a:xfrm>
            <a:off x="1448910" y="802434"/>
            <a:ext cx="7223603" cy="2940891"/>
          </a:xfrm>
          <a:prstGeom prst="rect">
            <a:avLst/>
          </a:prstGeom>
        </p:spPr>
      </p:pic>
    </p:spTree>
    <p:extLst>
      <p:ext uri="{BB962C8B-B14F-4D97-AF65-F5344CB8AC3E}">
        <p14:creationId xmlns:p14="http://schemas.microsoft.com/office/powerpoint/2010/main" val="540883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28"/>
          <p:cNvSpPr txBox="1">
            <a:spLocks noGrp="1"/>
          </p:cNvSpPr>
          <p:nvPr>
            <p:ph type="title"/>
          </p:nvPr>
        </p:nvSpPr>
        <p:spPr>
          <a:xfrm>
            <a:off x="1136106" y="832732"/>
            <a:ext cx="7704000" cy="541200"/>
          </a:xfrm>
          <a:prstGeom prst="rect">
            <a:avLst/>
          </a:prstGeom>
        </p:spPr>
        <p:txBody>
          <a:bodyPr spcFirstLastPara="1" wrap="square" lIns="91425" tIns="91425" rIns="91425" bIns="91425" anchor="t" anchorCtr="0">
            <a:noAutofit/>
          </a:bodyPr>
          <a:lstStyle/>
          <a:p>
            <a:r>
              <a:rPr lang="es-ES" dirty="0">
                <a:solidFill>
                  <a:srgbClr val="FFC000"/>
                </a:solidFill>
              </a:rPr>
              <a:t>Integrantes</a:t>
            </a:r>
            <a:r>
              <a:rPr lang="es-ES" dirty="0">
                <a:solidFill>
                  <a:srgbClr val="00B0F0"/>
                </a:solidFill>
              </a:rPr>
              <a:t>=</a:t>
            </a:r>
            <a:r>
              <a:rPr lang="es-ES" sz="2800" dirty="0">
                <a:solidFill>
                  <a:srgbClr val="FFFF00"/>
                </a:solidFill>
              </a:rPr>
              <a:t>[</a:t>
            </a:r>
            <a:br>
              <a:rPr lang="es-ES" sz="2800" dirty="0">
                <a:solidFill>
                  <a:srgbClr val="00B050"/>
                </a:solidFill>
              </a:rPr>
            </a:br>
            <a:r>
              <a:rPr lang="es-ES" sz="2000" dirty="0">
                <a:solidFill>
                  <a:srgbClr val="00B050"/>
                </a:solidFill>
              </a:rPr>
              <a:t>‘</a:t>
            </a:r>
            <a:r>
              <a:rPr lang="es-ES" sz="2000" dirty="0">
                <a:solidFill>
                  <a:srgbClr val="00B0F0"/>
                </a:solidFill>
                <a:uFill>
                  <a:noFill/>
                </a:uFill>
                <a:latin typeface="Montserrat Black"/>
                <a:ea typeface="Montserrat Black"/>
                <a:cs typeface="Montserrat Black"/>
                <a:sym typeface="Montserrat Black"/>
              </a:rPr>
              <a:t>ESCALANTE PABLO, LUCY</a:t>
            </a:r>
            <a:r>
              <a:rPr lang="es-ES" sz="2000" dirty="0">
                <a:solidFill>
                  <a:srgbClr val="00B050"/>
                </a:solidFill>
              </a:rPr>
              <a:t>’</a:t>
            </a:r>
            <a:r>
              <a:rPr lang="es-ES" sz="2000" dirty="0">
                <a:solidFill>
                  <a:srgbClr val="FFC000"/>
                </a:solidFill>
              </a:rPr>
              <a:t>:</a:t>
            </a:r>
            <a:r>
              <a:rPr lang="es-ES" sz="2000" dirty="0">
                <a:solidFill>
                  <a:schemeClr val="accent6"/>
                </a:solidFill>
                <a:latin typeface="Montserrat"/>
                <a:ea typeface="Montserrat"/>
                <a:cs typeface="Montserrat"/>
                <a:sym typeface="Montserrat"/>
              </a:rPr>
              <a:t>27202301,</a:t>
            </a:r>
            <a:br>
              <a:rPr lang="es-ES" sz="2000" dirty="0">
                <a:solidFill>
                  <a:schemeClr val="accent6"/>
                </a:solidFill>
                <a:latin typeface="Montserrat"/>
                <a:ea typeface="Montserrat"/>
                <a:cs typeface="Montserrat"/>
                <a:sym typeface="Montserrat"/>
              </a:rPr>
            </a:br>
            <a:r>
              <a:rPr lang="es-ES" sz="2000" dirty="0">
                <a:solidFill>
                  <a:srgbClr val="00B050"/>
                </a:solidFill>
                <a:latin typeface="Montserrat"/>
                <a:ea typeface="Montserrat"/>
                <a:cs typeface="Montserrat"/>
                <a:sym typeface="Montserrat"/>
              </a:rPr>
              <a:t>‘</a:t>
            </a:r>
            <a:r>
              <a:rPr lang="es-ES" sz="2000" dirty="0">
                <a:solidFill>
                  <a:srgbClr val="00B0F0"/>
                </a:solidFill>
                <a:uFill>
                  <a:noFill/>
                </a:uFill>
                <a:latin typeface="Montserrat Black"/>
                <a:ea typeface="Montserrat Black"/>
                <a:cs typeface="Montserrat Black"/>
                <a:sym typeface="Montserrat Black"/>
              </a:rPr>
              <a:t>FERNANDEZ CARDENAS, LUIS ALBERTO</a:t>
            </a:r>
            <a:r>
              <a:rPr lang="es-ES" sz="2000" dirty="0">
                <a:solidFill>
                  <a:srgbClr val="00B050"/>
                </a:solidFill>
                <a:latin typeface="Montserrat"/>
                <a:ea typeface="Montserrat"/>
                <a:cs typeface="Montserrat"/>
                <a:sym typeface="Montserrat"/>
              </a:rPr>
              <a:t>’</a:t>
            </a:r>
            <a:r>
              <a:rPr lang="es-ES" sz="2000" dirty="0">
                <a:solidFill>
                  <a:schemeClr val="accent6"/>
                </a:solidFill>
                <a:latin typeface="Montserrat"/>
                <a:ea typeface="Montserrat"/>
                <a:cs typeface="Montserrat"/>
                <a:sym typeface="Montserrat"/>
              </a:rPr>
              <a:t> </a:t>
            </a:r>
            <a:r>
              <a:rPr lang="es-ES" sz="2000" dirty="0">
                <a:solidFill>
                  <a:srgbClr val="FFC000"/>
                </a:solidFill>
                <a:latin typeface="Montserrat"/>
                <a:ea typeface="Montserrat"/>
                <a:cs typeface="Montserrat"/>
                <a:sym typeface="Montserrat"/>
              </a:rPr>
              <a:t>: </a:t>
            </a:r>
            <a:r>
              <a:rPr lang="es-ES" sz="2000" dirty="0">
                <a:solidFill>
                  <a:schemeClr val="accent6"/>
                </a:solidFill>
                <a:latin typeface="Montserrat"/>
                <a:ea typeface="Montserrat"/>
                <a:cs typeface="Montserrat"/>
                <a:sym typeface="Montserrat"/>
              </a:rPr>
              <a:t>27210503, </a:t>
            </a:r>
            <a:r>
              <a:rPr lang="es-ES" sz="2000" dirty="0">
                <a:solidFill>
                  <a:srgbClr val="00B050"/>
                </a:solidFill>
                <a:latin typeface="Montserrat"/>
                <a:ea typeface="Montserrat"/>
                <a:cs typeface="Montserrat"/>
                <a:sym typeface="Montserrat"/>
              </a:rPr>
              <a:t>‘</a:t>
            </a:r>
            <a:r>
              <a:rPr lang="es-ES" sz="2000" dirty="0">
                <a:solidFill>
                  <a:srgbClr val="00B0F0"/>
                </a:solidFill>
                <a:uFill>
                  <a:noFill/>
                </a:uFill>
                <a:latin typeface="Montserrat Black"/>
                <a:ea typeface="Montserrat Black"/>
                <a:cs typeface="Montserrat Black"/>
                <a:sym typeface="Montserrat Black"/>
              </a:rPr>
              <a:t>GOMEZ PRADO, ROY BRAYAM</a:t>
            </a:r>
            <a:r>
              <a:rPr lang="es-ES" sz="2000" dirty="0">
                <a:solidFill>
                  <a:srgbClr val="00B050"/>
                </a:solidFill>
                <a:latin typeface="Montserrat"/>
                <a:ea typeface="Montserrat"/>
                <a:cs typeface="Montserrat"/>
                <a:sym typeface="Montserrat"/>
              </a:rPr>
              <a:t>’</a:t>
            </a:r>
            <a:r>
              <a:rPr lang="es-ES" sz="2000" dirty="0">
                <a:solidFill>
                  <a:srgbClr val="FFC000"/>
                </a:solidFill>
                <a:latin typeface="Montserrat"/>
                <a:ea typeface="Montserrat"/>
                <a:cs typeface="Montserrat"/>
                <a:sym typeface="Montserrat"/>
              </a:rPr>
              <a:t> : </a:t>
            </a:r>
            <a:r>
              <a:rPr lang="es-ES" sz="2000" dirty="0">
                <a:solidFill>
                  <a:schemeClr val="accent6"/>
                </a:solidFill>
                <a:latin typeface="Montserrat"/>
                <a:ea typeface="Montserrat"/>
                <a:cs typeface="Montserrat"/>
                <a:sym typeface="Montserrat"/>
              </a:rPr>
              <a:t>27202116, </a:t>
            </a:r>
            <a:br>
              <a:rPr lang="es-ES" sz="2000" dirty="0">
                <a:solidFill>
                  <a:schemeClr val="accent6"/>
                </a:solidFill>
                <a:latin typeface="Montserrat"/>
                <a:ea typeface="Montserrat"/>
                <a:cs typeface="Montserrat"/>
                <a:sym typeface="Montserrat"/>
              </a:rPr>
            </a:br>
            <a:r>
              <a:rPr lang="es-ES" sz="2000" dirty="0">
                <a:solidFill>
                  <a:srgbClr val="00B050"/>
                </a:solidFill>
                <a:latin typeface="Montserrat"/>
                <a:ea typeface="Montserrat"/>
                <a:cs typeface="Montserrat"/>
                <a:sym typeface="Montserrat"/>
              </a:rPr>
              <a:t>‘</a:t>
            </a:r>
            <a:r>
              <a:rPr lang="es-ES" sz="2000" dirty="0">
                <a:solidFill>
                  <a:srgbClr val="00B0F0"/>
                </a:solidFill>
                <a:uFill>
                  <a:noFill/>
                </a:uFill>
                <a:latin typeface="Montserrat Black"/>
                <a:ea typeface="Montserrat Black"/>
                <a:cs typeface="Montserrat Black"/>
                <a:sym typeface="Montserrat Black"/>
              </a:rPr>
              <a:t>GUTIERREZ SOSA, BICHENSO RANSES</a:t>
            </a:r>
            <a:r>
              <a:rPr lang="es-ES" sz="2000" dirty="0">
                <a:solidFill>
                  <a:srgbClr val="00B050"/>
                </a:solidFill>
                <a:latin typeface="Montserrat"/>
                <a:ea typeface="Montserrat"/>
                <a:cs typeface="Montserrat"/>
                <a:sym typeface="Montserrat"/>
              </a:rPr>
              <a:t>’</a:t>
            </a:r>
            <a:r>
              <a:rPr lang="es-ES" sz="2000" dirty="0">
                <a:solidFill>
                  <a:schemeClr val="accent6"/>
                </a:solidFill>
                <a:latin typeface="Montserrat"/>
                <a:ea typeface="Montserrat"/>
                <a:cs typeface="Montserrat"/>
                <a:sym typeface="Montserrat"/>
              </a:rPr>
              <a:t> </a:t>
            </a:r>
            <a:r>
              <a:rPr lang="es-ES" sz="2000" dirty="0">
                <a:solidFill>
                  <a:srgbClr val="FFC000"/>
                </a:solidFill>
                <a:latin typeface="Montserrat"/>
                <a:ea typeface="Montserrat"/>
                <a:cs typeface="Montserrat"/>
                <a:sym typeface="Montserrat"/>
              </a:rPr>
              <a:t>: </a:t>
            </a:r>
            <a:r>
              <a:rPr lang="es-ES" sz="2000" dirty="0">
                <a:solidFill>
                  <a:schemeClr val="accent6"/>
                </a:solidFill>
                <a:latin typeface="Montserrat"/>
                <a:ea typeface="Montserrat"/>
                <a:cs typeface="Montserrat"/>
                <a:sym typeface="Montserrat"/>
              </a:rPr>
              <a:t>27210127, </a:t>
            </a:r>
            <a:r>
              <a:rPr lang="es-ES" sz="2000" dirty="0">
                <a:solidFill>
                  <a:srgbClr val="00B050"/>
                </a:solidFill>
                <a:latin typeface="Montserrat"/>
                <a:ea typeface="Montserrat"/>
                <a:cs typeface="Montserrat"/>
                <a:sym typeface="Montserrat"/>
              </a:rPr>
              <a:t>‘</a:t>
            </a:r>
            <a:r>
              <a:rPr lang="es-ES" sz="2000" dirty="0">
                <a:solidFill>
                  <a:srgbClr val="00B0F0"/>
                </a:solidFill>
                <a:latin typeface="Montserrat Black"/>
                <a:ea typeface="Montserrat Black"/>
                <a:cs typeface="Montserrat Black"/>
                <a:sym typeface="Montserrat Black"/>
              </a:rPr>
              <a:t>TAPAHUASCO GALINDO, LUIS ALBERTO</a:t>
            </a:r>
            <a:r>
              <a:rPr lang="es-ES" sz="2000" dirty="0">
                <a:solidFill>
                  <a:srgbClr val="00B050"/>
                </a:solidFill>
                <a:latin typeface="Montserrat"/>
                <a:ea typeface="Montserrat"/>
                <a:cs typeface="Montserrat"/>
                <a:sym typeface="Montserrat"/>
              </a:rPr>
              <a:t>’</a:t>
            </a:r>
            <a:r>
              <a:rPr lang="es-ES" sz="2000" dirty="0">
                <a:solidFill>
                  <a:schemeClr val="accent6"/>
                </a:solidFill>
                <a:latin typeface="Montserrat"/>
                <a:ea typeface="Montserrat"/>
                <a:cs typeface="Montserrat"/>
                <a:sym typeface="Montserrat"/>
              </a:rPr>
              <a:t> </a:t>
            </a:r>
            <a:r>
              <a:rPr lang="es-ES" sz="2000" dirty="0">
                <a:solidFill>
                  <a:srgbClr val="FFC000"/>
                </a:solidFill>
                <a:latin typeface="Montserrat"/>
                <a:ea typeface="Montserrat"/>
                <a:cs typeface="Montserrat"/>
                <a:sym typeface="Montserrat"/>
              </a:rPr>
              <a:t>:</a:t>
            </a:r>
            <a:r>
              <a:rPr lang="es-ES" sz="2000" dirty="0">
                <a:solidFill>
                  <a:schemeClr val="accent6"/>
                </a:solidFill>
                <a:latin typeface="Montserrat"/>
                <a:ea typeface="Montserrat"/>
                <a:cs typeface="Montserrat"/>
                <a:sym typeface="Montserrat"/>
              </a:rPr>
              <a:t> 27210145</a:t>
            </a:r>
            <a:r>
              <a:rPr lang="es-ES" sz="2800" dirty="0">
                <a:solidFill>
                  <a:srgbClr val="FFFF00"/>
                </a:solidFill>
              </a:rPr>
              <a:t>]</a:t>
            </a:r>
            <a:endParaRPr lang="es-ES" dirty="0">
              <a:solidFill>
                <a:srgbClr val="FFFF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Rápido</a:t>
            </a:r>
            <a:endParaRPr dirty="0">
              <a:solidFill>
                <a:schemeClr val="lt1"/>
              </a:solidFill>
            </a:endParaRPr>
          </a:p>
        </p:txBody>
      </p:sp>
      <p:grpSp>
        <p:nvGrpSpPr>
          <p:cNvPr id="2531" name="Google Shape;2531;p48"/>
          <p:cNvGrpSpPr/>
          <p:nvPr/>
        </p:nvGrpSpPr>
        <p:grpSpPr>
          <a:xfrm>
            <a:off x="1775860" y="542924"/>
            <a:ext cx="6210853" cy="3993358"/>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3" name="Imagen 2">
            <a:extLst>
              <a:ext uri="{FF2B5EF4-FFF2-40B4-BE49-F238E27FC236}">
                <a16:creationId xmlns:a16="http://schemas.microsoft.com/office/drawing/2014/main" id="{3FB06DB8-05A5-7078-56AA-ABDD28A786BB}"/>
              </a:ext>
            </a:extLst>
          </p:cNvPr>
          <p:cNvPicPr>
            <a:picLocks noChangeAspect="1"/>
          </p:cNvPicPr>
          <p:nvPr/>
        </p:nvPicPr>
        <p:blipFill>
          <a:blip r:embed="rId3"/>
          <a:stretch>
            <a:fillRect/>
          </a:stretch>
        </p:blipFill>
        <p:spPr>
          <a:xfrm>
            <a:off x="2110873" y="794584"/>
            <a:ext cx="5585944" cy="2420104"/>
          </a:xfrm>
          <a:prstGeom prst="rect">
            <a:avLst/>
          </a:prstGeom>
        </p:spPr>
      </p:pic>
    </p:spTree>
    <p:extLst>
      <p:ext uri="{BB962C8B-B14F-4D97-AF65-F5344CB8AC3E}">
        <p14:creationId xmlns:p14="http://schemas.microsoft.com/office/powerpoint/2010/main" val="23657318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278659" y="1191092"/>
            <a:ext cx="3520657" cy="3166595"/>
          </a:xfrm>
          <a:prstGeom prst="rect">
            <a:avLst/>
          </a:prstGeom>
        </p:spPr>
        <p:txBody>
          <a:bodyPr spcFirstLastPara="1" wrap="square" lIns="91425" tIns="91425" rIns="91425" bIns="91425" anchor="ctr" anchorCtr="0">
            <a:noAutofit/>
          </a:bodyPr>
          <a:lstStyle/>
          <a:p>
            <a:pPr marL="0" indent="0"/>
            <a:r>
              <a:rPr lang="es-ES" dirty="0"/>
              <a:t>&lt;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El ordenamiento </a:t>
            </a:r>
            <a:r>
              <a:rPr lang="es-PE" sz="1800" dirty="0" err="1">
                <a:effectLst/>
                <a:latin typeface="Times New Roman" panose="02020603050405020304" pitchFamily="18" charset="0"/>
                <a:ea typeface="Calibri" panose="020F0502020204030204" pitchFamily="34" charset="0"/>
                <a:cs typeface="Times New Roman" panose="02020603050405020304" pitchFamily="18" charset="0"/>
              </a:rPr>
              <a:t>MergeSort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es un algoritmo de ordenamiento basado en la técnica de divide y vencerás. Funciona dividiendo la lista en </a:t>
            </a:r>
            <a:r>
              <a:rPr lang="es-PE" sz="1800" dirty="0" err="1">
                <a:effectLst/>
                <a:latin typeface="Times New Roman" panose="02020603050405020304" pitchFamily="18" charset="0"/>
                <a:ea typeface="Calibri" panose="020F0502020204030204" pitchFamily="34" charset="0"/>
                <a:cs typeface="Times New Roman" panose="02020603050405020304" pitchFamily="18" charset="0"/>
              </a:rPr>
              <a:t>sublistas</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más pequeñas hasta que cada </a:t>
            </a:r>
            <a:r>
              <a:rPr lang="es-PE" sz="1800" dirty="0" err="1">
                <a:effectLst/>
                <a:latin typeface="Times New Roman" panose="02020603050405020304" pitchFamily="18" charset="0"/>
                <a:ea typeface="Calibri" panose="020F0502020204030204" pitchFamily="34" charset="0"/>
                <a:cs typeface="Times New Roman" panose="02020603050405020304" pitchFamily="18" charset="0"/>
              </a:rPr>
              <a:t>sublista</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tenga solo un elemento, y luego combinándolas en una sola lista ordenada mediante un proceso de mezcla.</a:t>
            </a:r>
            <a:r>
              <a:rPr lang="es-ES" sz="1800" dirty="0">
                <a:latin typeface="Calibri" panose="020F0502020204030204" pitchFamily="34" charset="0"/>
                <a:ea typeface="Calibri" panose="020F0502020204030204" pitchFamily="34" charset="0"/>
                <a:cs typeface="Times New Roman" panose="02020603050405020304" pitchFamily="18" charset="0"/>
              </a:rPr>
              <a:t> </a:t>
            </a:r>
            <a:r>
              <a:rPr lang="es-ES" dirty="0"/>
              <a:t>&gt;</a:t>
            </a:r>
            <a:endParaRPr dirty="0"/>
          </a:p>
        </p:txBody>
      </p:sp>
      <p:sp>
        <p:nvSpPr>
          <p:cNvPr id="515" name="Google Shape;515;p31"/>
          <p:cNvSpPr txBox="1">
            <a:spLocks noGrp="1"/>
          </p:cNvSpPr>
          <p:nvPr>
            <p:ph type="title"/>
          </p:nvPr>
        </p:nvSpPr>
        <p:spPr>
          <a:xfrm>
            <a:off x="1143249" y="621240"/>
            <a:ext cx="6986337"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1.5 Ordenamiento por mezcla</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68927" y="1044784"/>
            <a:ext cx="506100" cy="5548898"/>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pic>
        <p:nvPicPr>
          <p:cNvPr id="2" name="Imagen 1">
            <a:extLst>
              <a:ext uri="{FF2B5EF4-FFF2-40B4-BE49-F238E27FC236}">
                <a16:creationId xmlns:a16="http://schemas.microsoft.com/office/drawing/2014/main" id="{37E80F12-4BE5-6493-4E55-C9AFAF78C6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9316" y="1417701"/>
            <a:ext cx="3261237" cy="2509520"/>
          </a:xfrm>
          <a:prstGeom prst="rect">
            <a:avLst/>
          </a:prstGeom>
        </p:spPr>
      </p:pic>
    </p:spTree>
    <p:extLst>
      <p:ext uri="{BB962C8B-B14F-4D97-AF65-F5344CB8AC3E}">
        <p14:creationId xmlns:p14="http://schemas.microsoft.com/office/powerpoint/2010/main" val="3053786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149244" y="1151940"/>
            <a:ext cx="3638399" cy="3605798"/>
          </a:xfrm>
          <a:prstGeom prst="rect">
            <a:avLst/>
          </a:prstGeom>
        </p:spPr>
        <p:txBody>
          <a:bodyPr spcFirstLastPara="1" wrap="square" lIns="91425" tIns="91425" rIns="91425" bIns="91425" anchor="ctr" anchorCtr="0">
            <a:noAutofit/>
          </a:bodyPr>
          <a:lstStyle/>
          <a:p>
            <a:pPr marL="0" indent="0"/>
            <a:r>
              <a:rPr lang="es-ES" dirty="0"/>
              <a:t>&lt;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El ordenamiento </a:t>
            </a:r>
            <a:r>
              <a:rPr lang="es-PE" sz="1800" dirty="0" err="1">
                <a:effectLst/>
                <a:latin typeface="Times New Roman" panose="02020603050405020304" pitchFamily="18" charset="0"/>
                <a:ea typeface="Calibri" panose="020F0502020204030204" pitchFamily="34" charset="0"/>
                <a:cs typeface="Times New Roman" panose="02020603050405020304" pitchFamily="18" charset="0"/>
              </a:rPr>
              <a:t>MergeSort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es uno de los algoritmos de ordenamiento más estables y su tiempo de ejecución es O(n log n) en el mejor, peor y promedio de los casos, lo que lo hace una opción popular para aplicaciones críticas en términos de tiempo. Sin embargo, puede ser más lento que </a:t>
            </a:r>
            <a:r>
              <a:rPr lang="es-PE" sz="1800" dirty="0" err="1">
                <a:effectLst/>
                <a:latin typeface="Times New Roman" panose="02020603050405020304" pitchFamily="18" charset="0"/>
                <a:ea typeface="Calibri" panose="020F0502020204030204" pitchFamily="34" charset="0"/>
                <a:cs typeface="Times New Roman" panose="02020603050405020304" pitchFamily="18" charset="0"/>
              </a:rPr>
              <a:t>QuickSort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debido a la necesidad de combinar </a:t>
            </a:r>
            <a:r>
              <a:rPr lang="es-PE" sz="1800" dirty="0" err="1">
                <a:effectLst/>
                <a:latin typeface="Times New Roman" panose="02020603050405020304" pitchFamily="18" charset="0"/>
                <a:ea typeface="Calibri" panose="020F0502020204030204" pitchFamily="34" charset="0"/>
                <a:cs typeface="Times New Roman" panose="02020603050405020304" pitchFamily="18" charset="0"/>
              </a:rPr>
              <a:t>sublistas</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lo que requiere más memoria y tiempo.</a:t>
            </a:r>
            <a:r>
              <a:rPr lang="es-ES" dirty="0"/>
              <a:t>&gt;</a:t>
            </a:r>
          </a:p>
        </p:txBody>
      </p:sp>
      <p:sp>
        <p:nvSpPr>
          <p:cNvPr id="515" name="Google Shape;515;p31"/>
          <p:cNvSpPr txBox="1">
            <a:spLocks noGrp="1"/>
          </p:cNvSpPr>
          <p:nvPr>
            <p:ph type="title"/>
          </p:nvPr>
        </p:nvSpPr>
        <p:spPr>
          <a:xfrm>
            <a:off x="1143249" y="621240"/>
            <a:ext cx="6986337"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Ordenamiento por mezcla</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68927" y="1044784"/>
            <a:ext cx="506100" cy="5548898"/>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pic>
        <p:nvPicPr>
          <p:cNvPr id="3" name="Imagen 2">
            <a:extLst>
              <a:ext uri="{FF2B5EF4-FFF2-40B4-BE49-F238E27FC236}">
                <a16:creationId xmlns:a16="http://schemas.microsoft.com/office/drawing/2014/main" id="{3BFE99C8-F4F6-F28D-501A-E3F291ABD4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0254" y="1490062"/>
            <a:ext cx="3371851" cy="2654300"/>
          </a:xfrm>
          <a:prstGeom prst="rect">
            <a:avLst/>
          </a:prstGeom>
        </p:spPr>
      </p:pic>
    </p:spTree>
    <p:extLst>
      <p:ext uri="{BB962C8B-B14F-4D97-AF65-F5344CB8AC3E}">
        <p14:creationId xmlns:p14="http://schemas.microsoft.com/office/powerpoint/2010/main" val="1979931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por mezcla</a:t>
            </a:r>
            <a:endParaRPr dirty="0">
              <a:solidFill>
                <a:schemeClr val="lt1"/>
              </a:solidFill>
            </a:endParaRPr>
          </a:p>
        </p:txBody>
      </p:sp>
      <p:grpSp>
        <p:nvGrpSpPr>
          <p:cNvPr id="2531" name="Google Shape;2531;p48"/>
          <p:cNvGrpSpPr/>
          <p:nvPr/>
        </p:nvGrpSpPr>
        <p:grpSpPr>
          <a:xfrm>
            <a:off x="1054342" y="542923"/>
            <a:ext cx="3753402"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5" name="Imagen 4">
            <a:extLst>
              <a:ext uri="{FF2B5EF4-FFF2-40B4-BE49-F238E27FC236}">
                <a16:creationId xmlns:a16="http://schemas.microsoft.com/office/drawing/2014/main" id="{A4E4E122-A41D-D91D-DD10-EC0C3EEAEFEC}"/>
              </a:ext>
            </a:extLst>
          </p:cNvPr>
          <p:cNvPicPr>
            <a:picLocks noChangeAspect="1"/>
          </p:cNvPicPr>
          <p:nvPr/>
        </p:nvPicPr>
        <p:blipFill>
          <a:blip r:embed="rId3"/>
          <a:stretch>
            <a:fillRect/>
          </a:stretch>
        </p:blipFill>
        <p:spPr>
          <a:xfrm>
            <a:off x="1265897" y="794584"/>
            <a:ext cx="3362194" cy="2855812"/>
          </a:xfrm>
          <a:prstGeom prst="rect">
            <a:avLst/>
          </a:prstGeom>
        </p:spPr>
      </p:pic>
      <p:grpSp>
        <p:nvGrpSpPr>
          <p:cNvPr id="6" name="Google Shape;2531;p48">
            <a:extLst>
              <a:ext uri="{FF2B5EF4-FFF2-40B4-BE49-F238E27FC236}">
                <a16:creationId xmlns:a16="http://schemas.microsoft.com/office/drawing/2014/main" id="{7F23D4D4-054D-D0BB-C6C9-F96077CE0A89}"/>
              </a:ext>
            </a:extLst>
          </p:cNvPr>
          <p:cNvGrpSpPr/>
          <p:nvPr/>
        </p:nvGrpSpPr>
        <p:grpSpPr>
          <a:xfrm>
            <a:off x="4892917" y="542923"/>
            <a:ext cx="3753402" cy="4600577"/>
            <a:chOff x="4994678" y="1173377"/>
            <a:chExt cx="3439196" cy="2775803"/>
          </a:xfrm>
        </p:grpSpPr>
        <p:grpSp>
          <p:nvGrpSpPr>
            <p:cNvPr id="7" name="Google Shape;2532;p48">
              <a:extLst>
                <a:ext uri="{FF2B5EF4-FFF2-40B4-BE49-F238E27FC236}">
                  <a16:creationId xmlns:a16="http://schemas.microsoft.com/office/drawing/2014/main" id="{19914545-06FB-A3BF-DBF0-E89B981806F2}"/>
                </a:ext>
              </a:extLst>
            </p:cNvPr>
            <p:cNvGrpSpPr/>
            <p:nvPr/>
          </p:nvGrpSpPr>
          <p:grpSpPr>
            <a:xfrm>
              <a:off x="4994678" y="1173377"/>
              <a:ext cx="3439196" cy="2775803"/>
              <a:chOff x="4572031" y="1415284"/>
              <a:chExt cx="2875341" cy="2319354"/>
            </a:xfrm>
          </p:grpSpPr>
          <p:grpSp>
            <p:nvGrpSpPr>
              <p:cNvPr id="9" name="Google Shape;2533;p48">
                <a:extLst>
                  <a:ext uri="{FF2B5EF4-FFF2-40B4-BE49-F238E27FC236}">
                    <a16:creationId xmlns:a16="http://schemas.microsoft.com/office/drawing/2014/main" id="{C78960E8-FB24-5550-9254-2AE51AFCC06C}"/>
                  </a:ext>
                </a:extLst>
              </p:cNvPr>
              <p:cNvGrpSpPr/>
              <p:nvPr/>
            </p:nvGrpSpPr>
            <p:grpSpPr>
              <a:xfrm>
                <a:off x="4572031" y="1415284"/>
                <a:ext cx="2875341" cy="1993075"/>
                <a:chOff x="3665860" y="822037"/>
                <a:chExt cx="4758136" cy="3243937"/>
              </a:xfrm>
            </p:grpSpPr>
            <p:grpSp>
              <p:nvGrpSpPr>
                <p:cNvPr id="11" name="Google Shape;2534;p48">
                  <a:extLst>
                    <a:ext uri="{FF2B5EF4-FFF2-40B4-BE49-F238E27FC236}">
                      <a16:creationId xmlns:a16="http://schemas.microsoft.com/office/drawing/2014/main" id="{7CAC56EF-3F6C-1057-508A-1CD4C7FC7FCA}"/>
                    </a:ext>
                  </a:extLst>
                </p:cNvPr>
                <p:cNvGrpSpPr/>
                <p:nvPr/>
              </p:nvGrpSpPr>
              <p:grpSpPr>
                <a:xfrm>
                  <a:off x="3665860" y="822037"/>
                  <a:ext cx="4758136" cy="3243937"/>
                  <a:chOff x="518725" y="252435"/>
                  <a:chExt cx="6524250" cy="4448015"/>
                </a:xfrm>
              </p:grpSpPr>
              <p:sp>
                <p:nvSpPr>
                  <p:cNvPr id="13" name="Google Shape;2535;p48">
                    <a:extLst>
                      <a:ext uri="{FF2B5EF4-FFF2-40B4-BE49-F238E27FC236}">
                        <a16:creationId xmlns:a16="http://schemas.microsoft.com/office/drawing/2014/main" id="{9E145458-16CA-8784-84C5-8C45316DAB00}"/>
                      </a:ext>
                    </a:extLst>
                  </p:cNvPr>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4" name="Google Shape;2536;p48">
                    <a:extLst>
                      <a:ext uri="{FF2B5EF4-FFF2-40B4-BE49-F238E27FC236}">
                        <a16:creationId xmlns:a16="http://schemas.microsoft.com/office/drawing/2014/main" id="{61E3B887-3F3E-FF82-F6D3-DFE71EF4469D}"/>
                      </a:ext>
                    </a:extLst>
                  </p:cNvPr>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12" name="Google Shape;2537;p48">
                  <a:extLst>
                    <a:ext uri="{FF2B5EF4-FFF2-40B4-BE49-F238E27FC236}">
                      <a16:creationId xmlns:a16="http://schemas.microsoft.com/office/drawing/2014/main" id="{2BE17D86-F618-9D14-E6F3-39F0902C774E}"/>
                    </a:ext>
                  </a:extLst>
                </p:cNvPr>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10" name="Google Shape;2538;p48">
                <a:extLst>
                  <a:ext uri="{FF2B5EF4-FFF2-40B4-BE49-F238E27FC236}">
                    <a16:creationId xmlns:a16="http://schemas.microsoft.com/office/drawing/2014/main" id="{FF3D3577-4DF2-09BD-5BC0-E858B3915228}"/>
                  </a:ext>
                </a:extLst>
              </p:cNvPr>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8" name="Google Shape;2539;p48">
              <a:extLst>
                <a:ext uri="{FF2B5EF4-FFF2-40B4-BE49-F238E27FC236}">
                  <a16:creationId xmlns:a16="http://schemas.microsoft.com/office/drawing/2014/main" id="{50F3A9A3-D36E-8EAB-8663-8E868C1E0119}"/>
                </a:ext>
              </a:extLst>
            </p:cNvPr>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18" name="Imagen 17">
            <a:extLst>
              <a:ext uri="{FF2B5EF4-FFF2-40B4-BE49-F238E27FC236}">
                <a16:creationId xmlns:a16="http://schemas.microsoft.com/office/drawing/2014/main" id="{5A8BC0BB-209A-D012-76EA-563E82C84D8E}"/>
              </a:ext>
            </a:extLst>
          </p:cNvPr>
          <p:cNvPicPr>
            <a:picLocks noChangeAspect="1"/>
          </p:cNvPicPr>
          <p:nvPr/>
        </p:nvPicPr>
        <p:blipFill>
          <a:blip r:embed="rId4"/>
          <a:stretch>
            <a:fillRect/>
          </a:stretch>
        </p:blipFill>
        <p:spPr>
          <a:xfrm>
            <a:off x="5076695" y="772422"/>
            <a:ext cx="3374361" cy="2949472"/>
          </a:xfrm>
          <a:prstGeom prst="rect">
            <a:avLst/>
          </a:prstGeom>
        </p:spPr>
      </p:pic>
    </p:spTree>
    <p:extLst>
      <p:ext uri="{BB962C8B-B14F-4D97-AF65-F5344CB8AC3E}">
        <p14:creationId xmlns:p14="http://schemas.microsoft.com/office/powerpoint/2010/main" val="27371944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por mezcla</a:t>
            </a:r>
            <a:endParaRPr dirty="0">
              <a:solidFill>
                <a:schemeClr val="lt1"/>
              </a:solidFill>
            </a:endParaRPr>
          </a:p>
        </p:txBody>
      </p:sp>
      <p:grpSp>
        <p:nvGrpSpPr>
          <p:cNvPr id="2531" name="Google Shape;2531;p48"/>
          <p:cNvGrpSpPr/>
          <p:nvPr/>
        </p:nvGrpSpPr>
        <p:grpSpPr>
          <a:xfrm>
            <a:off x="1714502" y="542923"/>
            <a:ext cx="6657974" cy="4021933"/>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3" name="Imagen 2">
            <a:extLst>
              <a:ext uri="{FF2B5EF4-FFF2-40B4-BE49-F238E27FC236}">
                <a16:creationId xmlns:a16="http://schemas.microsoft.com/office/drawing/2014/main" id="{0400E6EE-8523-0C6A-F947-D48D94EB7051}"/>
              </a:ext>
            </a:extLst>
          </p:cNvPr>
          <p:cNvPicPr>
            <a:picLocks noChangeAspect="1"/>
          </p:cNvPicPr>
          <p:nvPr/>
        </p:nvPicPr>
        <p:blipFill>
          <a:blip r:embed="rId3"/>
          <a:stretch>
            <a:fillRect/>
          </a:stretch>
        </p:blipFill>
        <p:spPr>
          <a:xfrm>
            <a:off x="2043955" y="850726"/>
            <a:ext cx="6014195" cy="2456829"/>
          </a:xfrm>
          <a:prstGeom prst="rect">
            <a:avLst/>
          </a:prstGeom>
        </p:spPr>
      </p:pic>
    </p:spTree>
    <p:extLst>
      <p:ext uri="{BB962C8B-B14F-4D97-AF65-F5344CB8AC3E}">
        <p14:creationId xmlns:p14="http://schemas.microsoft.com/office/powerpoint/2010/main" val="39977475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0"/>
          <p:cNvSpPr txBox="1">
            <a:spLocks noGrp="1"/>
          </p:cNvSpPr>
          <p:nvPr>
            <p:ph type="title"/>
          </p:nvPr>
        </p:nvSpPr>
        <p:spPr>
          <a:xfrm flipH="1">
            <a:off x="1185769" y="594119"/>
            <a:ext cx="1842300" cy="11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dirty="0"/>
              <a:t>02 </a:t>
            </a:r>
            <a:r>
              <a:rPr lang="en" sz="5000" dirty="0">
                <a:solidFill>
                  <a:schemeClr val="accent6"/>
                </a:solidFill>
              </a:rPr>
              <a:t>[</a:t>
            </a:r>
            <a:endParaRPr sz="5000" dirty="0">
              <a:solidFill>
                <a:schemeClr val="accent6"/>
              </a:solidFill>
            </a:endParaRPr>
          </a:p>
        </p:txBody>
      </p:sp>
      <p:sp>
        <p:nvSpPr>
          <p:cNvPr id="501" name="Google Shape;501;p30"/>
          <p:cNvSpPr txBox="1">
            <a:spLocks noGrp="1"/>
          </p:cNvSpPr>
          <p:nvPr>
            <p:ph type="title" idx="2"/>
          </p:nvPr>
        </p:nvSpPr>
        <p:spPr>
          <a:xfrm>
            <a:off x="2258981" y="1624043"/>
            <a:ext cx="5619861" cy="535500"/>
          </a:xfrm>
          <a:prstGeom prst="rect">
            <a:avLst/>
          </a:prstGeom>
        </p:spPr>
        <p:txBody>
          <a:bodyPr spcFirstLastPara="1" wrap="square" lIns="91425" tIns="91425" rIns="91425" bIns="91425" anchor="ctr" anchorCtr="0">
            <a:noAutofit/>
          </a:bodyPr>
          <a:lstStyle/>
          <a:p>
            <a:r>
              <a:rPr lang="es-ES" sz="3200" dirty="0">
                <a:solidFill>
                  <a:srgbClr val="00B0F0"/>
                </a:solidFill>
              </a:rPr>
              <a:t>p</a:t>
            </a:r>
            <a:r>
              <a:rPr lang="en" sz="3200" dirty="0">
                <a:solidFill>
                  <a:srgbClr val="00B0F0"/>
                </a:solidFill>
              </a:rPr>
              <a:t>rint</a:t>
            </a:r>
            <a:r>
              <a:rPr lang="en" sz="3200" dirty="0">
                <a:solidFill>
                  <a:srgbClr val="FFFF00"/>
                </a:solidFill>
              </a:rPr>
              <a:t>(</a:t>
            </a:r>
            <a:r>
              <a:rPr lang="en" sz="3200" dirty="0">
                <a:solidFill>
                  <a:srgbClr val="00B050"/>
                </a:solidFill>
              </a:rPr>
              <a:t>“</a:t>
            </a:r>
            <a:r>
              <a:rPr lang="es-ES" dirty="0">
                <a:solidFill>
                  <a:schemeClr val="tx2">
                    <a:lumMod val="75000"/>
                  </a:schemeClr>
                </a:solidFill>
              </a:rPr>
              <a:t>Algoritmos </a:t>
            </a:r>
            <a:br>
              <a:rPr lang="es-ES" dirty="0">
                <a:solidFill>
                  <a:schemeClr val="tx2">
                    <a:lumMod val="75000"/>
                  </a:schemeClr>
                </a:solidFill>
              </a:rPr>
            </a:br>
            <a:r>
              <a:rPr lang="es-ES" dirty="0">
                <a:solidFill>
                  <a:schemeClr val="tx2">
                    <a:lumMod val="75000"/>
                  </a:schemeClr>
                </a:solidFill>
              </a:rPr>
              <a:t>de búsqueda</a:t>
            </a:r>
            <a:r>
              <a:rPr lang="es-ES" dirty="0">
                <a:solidFill>
                  <a:srgbClr val="00B050"/>
                </a:solidFill>
              </a:rPr>
              <a:t>”</a:t>
            </a:r>
            <a:r>
              <a:rPr lang="es-ES" dirty="0">
                <a:solidFill>
                  <a:srgbClr val="FFFF00"/>
                </a:solidFill>
              </a:rPr>
              <a:t>)</a:t>
            </a:r>
            <a:r>
              <a:rPr lang="en" dirty="0">
                <a:solidFill>
                  <a:schemeClr val="accent1"/>
                </a:solidFill>
              </a:rPr>
              <a:t> </a:t>
            </a:r>
            <a:endParaRPr dirty="0">
              <a:solidFill>
                <a:schemeClr val="accent3"/>
              </a:solidFill>
            </a:endParaRPr>
          </a:p>
        </p:txBody>
      </p:sp>
      <p:sp>
        <p:nvSpPr>
          <p:cNvPr id="502" name="Google Shape;502;p30"/>
          <p:cNvSpPr txBox="1">
            <a:spLocks noGrp="1"/>
          </p:cNvSpPr>
          <p:nvPr>
            <p:ph type="subTitle" idx="1"/>
          </p:nvPr>
        </p:nvSpPr>
        <p:spPr>
          <a:xfrm>
            <a:off x="2563725" y="2974542"/>
            <a:ext cx="5619861" cy="78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&lt;La búsqueda es el proceso algoritmico de encontrar un item particular en una coleccion de items. Una búsqueda normalmente devuelve </a:t>
            </a:r>
            <a:r>
              <a:rPr lang="en" dirty="0">
                <a:solidFill>
                  <a:srgbClr val="FF3399"/>
                </a:solidFill>
              </a:rPr>
              <a:t>True</a:t>
            </a:r>
            <a:r>
              <a:rPr lang="en" dirty="0"/>
              <a:t> o </a:t>
            </a:r>
            <a:r>
              <a:rPr lang="en" dirty="0">
                <a:solidFill>
                  <a:srgbClr val="FF3399"/>
                </a:solidFill>
              </a:rPr>
              <a:t>False</a:t>
            </a:r>
            <a:r>
              <a:rPr lang="en" dirty="0"/>
              <a:t> según el item esté o no presente.&gt;</a:t>
            </a:r>
            <a:endParaRPr dirty="0"/>
          </a:p>
        </p:txBody>
      </p:sp>
      <p:sp>
        <p:nvSpPr>
          <p:cNvPr id="503" name="Google Shape;503;p30"/>
          <p:cNvSpPr txBox="1"/>
          <p:nvPr/>
        </p:nvSpPr>
        <p:spPr>
          <a:xfrm>
            <a:off x="1258481" y="3593719"/>
            <a:ext cx="506100" cy="7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5000" dirty="0">
                <a:solidFill>
                  <a:schemeClr val="accent6"/>
                </a:solidFill>
                <a:latin typeface="Fira Code"/>
                <a:ea typeface="Fira Code"/>
                <a:cs typeface="Fira Code"/>
                <a:sym typeface="Fira Code"/>
              </a:rPr>
              <a:t>]</a:t>
            </a:r>
            <a:endParaRPr sz="5000" dirty="0">
              <a:solidFill>
                <a:schemeClr val="accent6"/>
              </a:solidFill>
              <a:latin typeface="Fira Code"/>
              <a:ea typeface="Fira Code"/>
              <a:cs typeface="Fira Code"/>
              <a:sym typeface="Fira Code"/>
            </a:endParaRPr>
          </a:p>
        </p:txBody>
      </p:sp>
      <p:cxnSp>
        <p:nvCxnSpPr>
          <p:cNvPr id="504" name="Google Shape;504;p30"/>
          <p:cNvCxnSpPr>
            <a:endCxn id="503" idx="0"/>
          </p:cNvCxnSpPr>
          <p:nvPr/>
        </p:nvCxnSpPr>
        <p:spPr>
          <a:xfrm>
            <a:off x="1511531" y="1485619"/>
            <a:ext cx="0" cy="2108100"/>
          </a:xfrm>
          <a:prstGeom prst="straightConnector1">
            <a:avLst/>
          </a:prstGeom>
          <a:noFill/>
          <a:ln w="9525"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35532564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380660" y="1208049"/>
            <a:ext cx="4818585" cy="16250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&lt;La búsqueda secuencial es un algoritmo de búsqueda que consiste en revisar cada elemento de una lista hasta encontrar el elemento que se está buscando.&gt;</a:t>
            </a:r>
            <a:endParaRPr dirty="0"/>
          </a:p>
        </p:txBody>
      </p:sp>
      <p:sp>
        <p:nvSpPr>
          <p:cNvPr id="515" name="Google Shape;515;p31"/>
          <p:cNvSpPr txBox="1">
            <a:spLocks noGrp="1"/>
          </p:cNvSpPr>
          <p:nvPr>
            <p:ph type="title"/>
          </p:nvPr>
        </p:nvSpPr>
        <p:spPr>
          <a:xfrm>
            <a:off x="1143249" y="621240"/>
            <a:ext cx="5686173"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2.1 Búsqueda secuencial </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84825" y="1208049"/>
            <a:ext cx="506100" cy="4992726"/>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pic>
        <p:nvPicPr>
          <p:cNvPr id="2050" name="Picture 2">
            <a:extLst>
              <a:ext uri="{FF2B5EF4-FFF2-40B4-BE49-F238E27FC236}">
                <a16:creationId xmlns:a16="http://schemas.microsoft.com/office/drawing/2014/main" id="{1981F078-1ED5-C512-8E57-349C7EB0C5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4902" y="3023472"/>
            <a:ext cx="4038600"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6128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32"/>
          <p:cNvSpPr txBox="1">
            <a:spLocks noGrp="1"/>
          </p:cNvSpPr>
          <p:nvPr>
            <p:ph type="title"/>
          </p:nvPr>
        </p:nvSpPr>
        <p:spPr>
          <a:xfrm>
            <a:off x="1131499" y="621250"/>
            <a:ext cx="5305017"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Búsqueda secuencial </a:t>
            </a:r>
            <a:r>
              <a:rPr lang="en" dirty="0">
                <a:solidFill>
                  <a:schemeClr val="accent6"/>
                </a:solidFill>
              </a:rPr>
              <a:t>{</a:t>
            </a:r>
            <a:endParaRPr dirty="0">
              <a:solidFill>
                <a:schemeClr val="accent6"/>
              </a:solidFill>
            </a:endParaRPr>
          </a:p>
        </p:txBody>
      </p:sp>
      <p:sp>
        <p:nvSpPr>
          <p:cNvPr id="562" name="Google Shape;562;p32"/>
          <p:cNvSpPr txBox="1">
            <a:spLocks noGrp="1"/>
          </p:cNvSpPr>
          <p:nvPr>
            <p:ph type="subTitle" idx="1"/>
          </p:nvPr>
        </p:nvSpPr>
        <p:spPr>
          <a:xfrm>
            <a:off x="1802400" y="1869450"/>
            <a:ext cx="5539200" cy="1404600"/>
          </a:xfrm>
          <a:prstGeom prst="rect">
            <a:avLst/>
          </a:prstGeom>
        </p:spPr>
        <p:txBody>
          <a:bodyPr spcFirstLastPara="1" wrap="square" lIns="91425" tIns="91425" rIns="91425" bIns="91425" anchor="ctr" anchorCtr="0">
            <a:noAutofit/>
          </a:bodyPr>
          <a:lstStyle/>
          <a:p>
            <a:pPr marL="449116" lvl="0" indent="0" algn="l" rtl="0">
              <a:spcBef>
                <a:spcPts val="1000"/>
              </a:spcBef>
              <a:spcAft>
                <a:spcPts val="0"/>
              </a:spcAft>
              <a:buNone/>
            </a:pPr>
            <a:r>
              <a:rPr lang="en" dirty="0">
                <a:solidFill>
                  <a:schemeClr val="accent6"/>
                </a:solidFill>
              </a:rPr>
              <a:t>&lt;</a:t>
            </a:r>
            <a:r>
              <a:rPr lang="es-ES" dirty="0">
                <a:solidFill>
                  <a:schemeClr val="accent6"/>
                </a:solidFill>
              </a:rPr>
              <a:t> El tiempo de ejecución de la búsqueda secuencial es proporcional al número de elementos en la estructura de datos, por lo que se le asigna una complejidad temporal de O(n), donde n es el número de elementos. Esto significa que la cantidad de tiempo que toma para ejecutar la búsqueda secuencial aumenta linealmente a medida que aumenta el número de elementos en la estructura de datos. </a:t>
            </a:r>
            <a:r>
              <a:rPr lang="en" dirty="0">
                <a:solidFill>
                  <a:schemeClr val="accent3"/>
                </a:solidFill>
              </a:rPr>
              <a:t>&gt;</a:t>
            </a:r>
            <a:endParaRPr dirty="0">
              <a:solidFill>
                <a:schemeClr val="accent3"/>
              </a:solidFill>
            </a:endParaRPr>
          </a:p>
        </p:txBody>
      </p:sp>
      <p:grpSp>
        <p:nvGrpSpPr>
          <p:cNvPr id="563" name="Google Shape;563;p32"/>
          <p:cNvGrpSpPr/>
          <p:nvPr/>
        </p:nvGrpSpPr>
        <p:grpSpPr>
          <a:xfrm>
            <a:off x="1084825" y="1168950"/>
            <a:ext cx="506100" cy="3431975"/>
            <a:chOff x="1084825" y="1168950"/>
            <a:chExt cx="506100" cy="3431975"/>
          </a:xfrm>
        </p:grpSpPr>
        <p:sp>
          <p:nvSpPr>
            <p:cNvPr id="564" name="Google Shape;564;p32"/>
            <p:cNvSpPr txBox="1"/>
            <p:nvPr/>
          </p:nvSpPr>
          <p:spPr>
            <a:xfrm>
              <a:off x="1084825" y="3954425"/>
              <a:ext cx="5061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a:solidFill>
                    <a:schemeClr val="accent6"/>
                  </a:solidFill>
                  <a:latin typeface="Fira Code"/>
                  <a:ea typeface="Fira Code"/>
                  <a:cs typeface="Fira Code"/>
                  <a:sym typeface="Fira Code"/>
                </a:rPr>
                <a:t>}</a:t>
              </a:r>
              <a:endParaRPr sz="3000">
                <a:solidFill>
                  <a:schemeClr val="accent6"/>
                </a:solidFill>
                <a:latin typeface="Fira Code"/>
                <a:ea typeface="Fira Code"/>
                <a:cs typeface="Fira Code"/>
                <a:sym typeface="Fira Code"/>
              </a:endParaRPr>
            </a:p>
          </p:txBody>
        </p:sp>
        <p:cxnSp>
          <p:nvCxnSpPr>
            <p:cNvPr id="565" name="Google Shape;565;p32"/>
            <p:cNvCxnSpPr/>
            <p:nvPr/>
          </p:nvCxnSpPr>
          <p:spPr>
            <a:xfrm>
              <a:off x="1337875" y="1168950"/>
              <a:ext cx="0" cy="2767200"/>
            </a:xfrm>
            <a:prstGeom prst="straightConnector1">
              <a:avLst/>
            </a:prstGeom>
            <a:noFill/>
            <a:ln w="9525" cap="flat" cmpd="sng">
              <a:solidFill>
                <a:schemeClr val="accent4"/>
              </a:solidFill>
              <a:prstDash val="solid"/>
              <a:round/>
              <a:headEnd type="none" w="med" len="med"/>
              <a:tailEnd type="none" w="med" len="med"/>
            </a:ln>
          </p:spPr>
        </p:cxn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Búsqueda Secuencial</a:t>
            </a:r>
            <a:endParaRPr dirty="0">
              <a:solidFill>
                <a:schemeClr val="lt1"/>
              </a:solidFill>
            </a:endParaRPr>
          </a:p>
        </p:txBody>
      </p:sp>
      <p:grpSp>
        <p:nvGrpSpPr>
          <p:cNvPr id="2531" name="Google Shape;2531;p48"/>
          <p:cNvGrpSpPr/>
          <p:nvPr/>
        </p:nvGrpSpPr>
        <p:grpSpPr>
          <a:xfrm>
            <a:off x="1775860" y="542923"/>
            <a:ext cx="6010827"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3" name="Imagen 2">
            <a:extLst>
              <a:ext uri="{FF2B5EF4-FFF2-40B4-BE49-F238E27FC236}">
                <a16:creationId xmlns:a16="http://schemas.microsoft.com/office/drawing/2014/main" id="{247B9ACA-2444-8666-BE75-05BB709052BE}"/>
              </a:ext>
            </a:extLst>
          </p:cNvPr>
          <p:cNvPicPr>
            <a:picLocks noChangeAspect="1"/>
          </p:cNvPicPr>
          <p:nvPr/>
        </p:nvPicPr>
        <p:blipFill>
          <a:blip r:embed="rId3"/>
          <a:stretch>
            <a:fillRect/>
          </a:stretch>
        </p:blipFill>
        <p:spPr>
          <a:xfrm>
            <a:off x="2060566" y="820260"/>
            <a:ext cx="5441386" cy="2905879"/>
          </a:xfrm>
          <a:prstGeom prst="rect">
            <a:avLst/>
          </a:prstGeom>
        </p:spPr>
      </p:pic>
    </p:spTree>
    <p:extLst>
      <p:ext uri="{BB962C8B-B14F-4D97-AF65-F5344CB8AC3E}">
        <p14:creationId xmlns:p14="http://schemas.microsoft.com/office/powerpoint/2010/main" val="2905470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Búsqueda Secuencial</a:t>
            </a:r>
            <a:endParaRPr dirty="0">
              <a:solidFill>
                <a:schemeClr val="lt1"/>
              </a:solidFill>
            </a:endParaRPr>
          </a:p>
        </p:txBody>
      </p:sp>
      <p:grpSp>
        <p:nvGrpSpPr>
          <p:cNvPr id="2531" name="Google Shape;2531;p48"/>
          <p:cNvGrpSpPr/>
          <p:nvPr/>
        </p:nvGrpSpPr>
        <p:grpSpPr>
          <a:xfrm>
            <a:off x="1775860" y="542923"/>
            <a:ext cx="6010827"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4" name="Imagen 3">
            <a:extLst>
              <a:ext uri="{FF2B5EF4-FFF2-40B4-BE49-F238E27FC236}">
                <a16:creationId xmlns:a16="http://schemas.microsoft.com/office/drawing/2014/main" id="{E585B56E-CC23-D112-EEEA-9DE75C4274D5}"/>
              </a:ext>
            </a:extLst>
          </p:cNvPr>
          <p:cNvPicPr>
            <a:picLocks noChangeAspect="1"/>
          </p:cNvPicPr>
          <p:nvPr/>
        </p:nvPicPr>
        <p:blipFill>
          <a:blip r:embed="rId3"/>
          <a:stretch>
            <a:fillRect/>
          </a:stretch>
        </p:blipFill>
        <p:spPr>
          <a:xfrm>
            <a:off x="2066535" y="794584"/>
            <a:ext cx="5429448" cy="3196140"/>
          </a:xfrm>
          <a:prstGeom prst="rect">
            <a:avLst/>
          </a:prstGeom>
        </p:spPr>
      </p:pic>
    </p:spTree>
    <p:extLst>
      <p:ext uri="{BB962C8B-B14F-4D97-AF65-F5344CB8AC3E}">
        <p14:creationId xmlns:p14="http://schemas.microsoft.com/office/powerpoint/2010/main" val="3687037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29"/>
          <p:cNvSpPr txBox="1">
            <a:spLocks noGrp="1"/>
          </p:cNvSpPr>
          <p:nvPr>
            <p:ph type="title"/>
          </p:nvPr>
        </p:nvSpPr>
        <p:spPr>
          <a:xfrm flipH="1">
            <a:off x="1460450" y="1436713"/>
            <a:ext cx="872100" cy="33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81" name="Google Shape;481;p29"/>
          <p:cNvSpPr txBox="1">
            <a:spLocks noGrp="1"/>
          </p:cNvSpPr>
          <p:nvPr>
            <p:ph type="subTitle" idx="1"/>
          </p:nvPr>
        </p:nvSpPr>
        <p:spPr>
          <a:xfrm>
            <a:off x="2346837" y="1803197"/>
            <a:ext cx="4518676" cy="11596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&lt;Ordenamiento burbuja&gt;</a:t>
            </a:r>
          </a:p>
          <a:p>
            <a:pPr marL="0" lvl="0" indent="0" algn="l" rtl="0">
              <a:spcBef>
                <a:spcPts val="0"/>
              </a:spcBef>
              <a:spcAft>
                <a:spcPts val="0"/>
              </a:spcAft>
              <a:buNone/>
            </a:pPr>
            <a:r>
              <a:rPr lang="en" dirty="0"/>
              <a:t>&lt;Ordenamiento por selección&gt;</a:t>
            </a:r>
          </a:p>
          <a:p>
            <a:pPr marL="0" lvl="0" indent="0" algn="l" rtl="0">
              <a:spcBef>
                <a:spcPts val="0"/>
              </a:spcBef>
              <a:spcAft>
                <a:spcPts val="0"/>
              </a:spcAft>
              <a:buNone/>
            </a:pPr>
            <a:r>
              <a:rPr lang="en" dirty="0"/>
              <a:t>&lt;Ordenamiento por inserción&gt;</a:t>
            </a:r>
          </a:p>
          <a:p>
            <a:pPr marL="0" lvl="0" indent="0" algn="l" rtl="0">
              <a:spcBef>
                <a:spcPts val="0"/>
              </a:spcBef>
              <a:spcAft>
                <a:spcPts val="0"/>
              </a:spcAft>
              <a:buNone/>
            </a:pPr>
            <a:r>
              <a:rPr lang="es-ES" dirty="0"/>
              <a:t>&lt;Ordenamiento Rápido&gt;</a:t>
            </a:r>
          </a:p>
          <a:p>
            <a:pPr marL="0" lvl="0" indent="0" algn="l" rtl="0">
              <a:spcBef>
                <a:spcPts val="0"/>
              </a:spcBef>
              <a:spcAft>
                <a:spcPts val="0"/>
              </a:spcAft>
              <a:buNone/>
            </a:pPr>
            <a:r>
              <a:rPr lang="es-ES" dirty="0"/>
              <a:t>&lt;</a:t>
            </a:r>
            <a:r>
              <a:rPr lang="en" dirty="0"/>
              <a:t>Ordenamiento por mezcla</a:t>
            </a:r>
            <a:r>
              <a:rPr lang="es-ES" dirty="0"/>
              <a:t>&gt;</a:t>
            </a:r>
            <a:endParaRPr dirty="0"/>
          </a:p>
        </p:txBody>
      </p:sp>
      <p:sp>
        <p:nvSpPr>
          <p:cNvPr id="482" name="Google Shape;482;p29"/>
          <p:cNvSpPr txBox="1">
            <a:spLocks noGrp="1"/>
          </p:cNvSpPr>
          <p:nvPr>
            <p:ph type="subTitle" idx="2"/>
          </p:nvPr>
        </p:nvSpPr>
        <p:spPr>
          <a:xfrm>
            <a:off x="2332549" y="1436725"/>
            <a:ext cx="4518676" cy="33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Algoritmos de ordenamiento</a:t>
            </a:r>
            <a:endParaRPr dirty="0"/>
          </a:p>
        </p:txBody>
      </p:sp>
      <p:sp>
        <p:nvSpPr>
          <p:cNvPr id="483" name="Google Shape;483;p29"/>
          <p:cNvSpPr txBox="1">
            <a:spLocks noGrp="1"/>
          </p:cNvSpPr>
          <p:nvPr>
            <p:ph type="title" idx="3"/>
          </p:nvPr>
        </p:nvSpPr>
        <p:spPr>
          <a:xfrm flipH="1">
            <a:off x="2864413" y="3079767"/>
            <a:ext cx="872100" cy="33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84" name="Google Shape;484;p29"/>
          <p:cNvSpPr txBox="1">
            <a:spLocks noGrp="1"/>
          </p:cNvSpPr>
          <p:nvPr>
            <p:ph type="subTitle" idx="4"/>
          </p:nvPr>
        </p:nvSpPr>
        <p:spPr>
          <a:xfrm>
            <a:off x="3736513" y="3451382"/>
            <a:ext cx="3585829" cy="82403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&lt;Búsqueda secuencial&gt;</a:t>
            </a:r>
          </a:p>
          <a:p>
            <a:pPr marL="0" lvl="0" indent="0" algn="l" rtl="0">
              <a:spcBef>
                <a:spcPts val="0"/>
              </a:spcBef>
              <a:spcAft>
                <a:spcPts val="0"/>
              </a:spcAft>
              <a:buNone/>
            </a:pPr>
            <a:r>
              <a:rPr lang="en" dirty="0"/>
              <a:t>&lt;Búsqueda Binaria&gt; </a:t>
            </a:r>
          </a:p>
          <a:p>
            <a:pPr marL="0" lvl="0" indent="0" algn="l" rtl="0">
              <a:spcBef>
                <a:spcPts val="0"/>
              </a:spcBef>
              <a:spcAft>
                <a:spcPts val="0"/>
              </a:spcAft>
              <a:buNone/>
            </a:pPr>
            <a:r>
              <a:rPr lang="en" dirty="0"/>
              <a:t>&lt;Búsqueda Hashing&gt; </a:t>
            </a:r>
          </a:p>
        </p:txBody>
      </p:sp>
      <p:sp>
        <p:nvSpPr>
          <p:cNvPr id="485" name="Google Shape;485;p29"/>
          <p:cNvSpPr txBox="1">
            <a:spLocks noGrp="1"/>
          </p:cNvSpPr>
          <p:nvPr>
            <p:ph type="subTitle" idx="5"/>
          </p:nvPr>
        </p:nvSpPr>
        <p:spPr>
          <a:xfrm>
            <a:off x="3736513" y="3079755"/>
            <a:ext cx="4764550" cy="33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Algoritmos de búsqueda</a:t>
            </a:r>
            <a:endParaRPr dirty="0"/>
          </a:p>
        </p:txBody>
      </p:sp>
      <p:sp>
        <p:nvSpPr>
          <p:cNvPr id="489" name="Google Shape;489;p29"/>
          <p:cNvSpPr txBox="1">
            <a:spLocks noGrp="1"/>
          </p:cNvSpPr>
          <p:nvPr>
            <p:ph type="title" idx="9"/>
          </p:nvPr>
        </p:nvSpPr>
        <p:spPr>
          <a:xfrm>
            <a:off x="1143250" y="582700"/>
            <a:ext cx="72906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Tabla de </a:t>
            </a:r>
            <a:r>
              <a:rPr lang="en" dirty="0">
                <a:solidFill>
                  <a:schemeClr val="accent2"/>
                </a:solidFill>
              </a:rPr>
              <a:t>‘contenidos’</a:t>
            </a:r>
            <a:r>
              <a:rPr lang="en" dirty="0"/>
              <a:t> </a:t>
            </a:r>
            <a:r>
              <a:rPr lang="en" dirty="0">
                <a:solidFill>
                  <a:schemeClr val="accent6"/>
                </a:solidFill>
              </a:rPr>
              <a:t>[</a:t>
            </a:r>
            <a:endParaRPr dirty="0">
              <a:solidFill>
                <a:schemeClr val="accent6"/>
              </a:solidFill>
            </a:endParaRPr>
          </a:p>
        </p:txBody>
      </p:sp>
      <p:grpSp>
        <p:nvGrpSpPr>
          <p:cNvPr id="490" name="Google Shape;490;p29"/>
          <p:cNvGrpSpPr/>
          <p:nvPr/>
        </p:nvGrpSpPr>
        <p:grpSpPr>
          <a:xfrm>
            <a:off x="1084825" y="1168950"/>
            <a:ext cx="506100" cy="3401075"/>
            <a:chOff x="1084825" y="1168950"/>
            <a:chExt cx="506100" cy="3401075"/>
          </a:xfrm>
        </p:grpSpPr>
        <p:sp>
          <p:nvSpPr>
            <p:cNvPr id="491" name="Google Shape;491;p29"/>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cxnSp>
          <p:nvCxnSpPr>
            <p:cNvPr id="492" name="Google Shape;492;p29"/>
            <p:cNvCxnSpPr/>
            <p:nvPr/>
          </p:nvCxnSpPr>
          <p:spPr>
            <a:xfrm>
              <a:off x="1337875" y="1168950"/>
              <a:ext cx="0" cy="2764500"/>
            </a:xfrm>
            <a:prstGeom prst="straightConnector1">
              <a:avLst/>
            </a:prstGeom>
            <a:noFill/>
            <a:ln w="9525" cap="flat" cmpd="sng">
              <a:solidFill>
                <a:schemeClr val="accent4"/>
              </a:solidFill>
              <a:prstDash val="solid"/>
              <a:round/>
              <a:headEnd type="none" w="med" len="med"/>
              <a:tailEnd type="none" w="med" len="med"/>
            </a:ln>
          </p:spPr>
        </p:cxnSp>
      </p:grpSp>
      <p:sp>
        <p:nvSpPr>
          <p:cNvPr id="4" name="Google Shape;483;p29">
            <a:extLst>
              <a:ext uri="{FF2B5EF4-FFF2-40B4-BE49-F238E27FC236}">
                <a16:creationId xmlns:a16="http://schemas.microsoft.com/office/drawing/2014/main" id="{AF246ECC-4E4E-09F8-A7C3-0F8814BB53B9}"/>
              </a:ext>
            </a:extLst>
          </p:cNvPr>
          <p:cNvSpPr txBox="1">
            <a:spLocks/>
          </p:cNvSpPr>
          <p:nvPr/>
        </p:nvSpPr>
        <p:spPr>
          <a:xfrm flipH="1">
            <a:off x="4562076" y="4299406"/>
            <a:ext cx="872100" cy="338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Fira Code"/>
              <a:buNone/>
              <a:defRPr sz="2800" b="0" i="0" u="none" strike="noStrike" cap="none">
                <a:solidFill>
                  <a:schemeClr val="lt1"/>
                </a:solidFill>
                <a:latin typeface="Fira Code"/>
                <a:ea typeface="Fira Code"/>
                <a:cs typeface="Fira Code"/>
                <a:sym typeface="Fira Code"/>
              </a:defRPr>
            </a:lvl1pPr>
            <a:lvl2pPr marR="0" lvl="1" algn="r" rtl="0">
              <a:lnSpc>
                <a:spcPct val="100000"/>
              </a:lnSpc>
              <a:spcBef>
                <a:spcPts val="0"/>
              </a:spcBef>
              <a:spcAft>
                <a:spcPts val="0"/>
              </a:spcAft>
              <a:buClr>
                <a:schemeClr val="dk1"/>
              </a:buClr>
              <a:buSzPts val="2500"/>
              <a:buFont typeface="Fira Code"/>
              <a:buNone/>
              <a:defRPr sz="2500" b="0" i="0" u="none" strike="noStrike" cap="none">
                <a:solidFill>
                  <a:schemeClr val="dk1"/>
                </a:solidFill>
                <a:latin typeface="Fira Code"/>
                <a:ea typeface="Fira Code"/>
                <a:cs typeface="Fira Code"/>
                <a:sym typeface="Fira Code"/>
              </a:defRPr>
            </a:lvl2pPr>
            <a:lvl3pPr marR="0" lvl="2" algn="r" rtl="0">
              <a:lnSpc>
                <a:spcPct val="100000"/>
              </a:lnSpc>
              <a:spcBef>
                <a:spcPts val="0"/>
              </a:spcBef>
              <a:spcAft>
                <a:spcPts val="0"/>
              </a:spcAft>
              <a:buClr>
                <a:schemeClr val="dk1"/>
              </a:buClr>
              <a:buSzPts val="2500"/>
              <a:buFont typeface="Fira Code"/>
              <a:buNone/>
              <a:defRPr sz="2500" b="0" i="0" u="none" strike="noStrike" cap="none">
                <a:solidFill>
                  <a:schemeClr val="dk1"/>
                </a:solidFill>
                <a:latin typeface="Fira Code"/>
                <a:ea typeface="Fira Code"/>
                <a:cs typeface="Fira Code"/>
                <a:sym typeface="Fira Code"/>
              </a:defRPr>
            </a:lvl3pPr>
            <a:lvl4pPr marR="0" lvl="3" algn="r" rtl="0">
              <a:lnSpc>
                <a:spcPct val="100000"/>
              </a:lnSpc>
              <a:spcBef>
                <a:spcPts val="0"/>
              </a:spcBef>
              <a:spcAft>
                <a:spcPts val="0"/>
              </a:spcAft>
              <a:buClr>
                <a:schemeClr val="dk1"/>
              </a:buClr>
              <a:buSzPts val="2500"/>
              <a:buFont typeface="Fira Code"/>
              <a:buNone/>
              <a:defRPr sz="2500" b="0" i="0" u="none" strike="noStrike" cap="none">
                <a:solidFill>
                  <a:schemeClr val="dk1"/>
                </a:solidFill>
                <a:latin typeface="Fira Code"/>
                <a:ea typeface="Fira Code"/>
                <a:cs typeface="Fira Code"/>
                <a:sym typeface="Fira Code"/>
              </a:defRPr>
            </a:lvl4pPr>
            <a:lvl5pPr marR="0" lvl="4" algn="r" rtl="0">
              <a:lnSpc>
                <a:spcPct val="100000"/>
              </a:lnSpc>
              <a:spcBef>
                <a:spcPts val="0"/>
              </a:spcBef>
              <a:spcAft>
                <a:spcPts val="0"/>
              </a:spcAft>
              <a:buClr>
                <a:schemeClr val="dk1"/>
              </a:buClr>
              <a:buSzPts val="2500"/>
              <a:buFont typeface="Fira Code"/>
              <a:buNone/>
              <a:defRPr sz="2500" b="0" i="0" u="none" strike="noStrike" cap="none">
                <a:solidFill>
                  <a:schemeClr val="dk1"/>
                </a:solidFill>
                <a:latin typeface="Fira Code"/>
                <a:ea typeface="Fira Code"/>
                <a:cs typeface="Fira Code"/>
                <a:sym typeface="Fira Code"/>
              </a:defRPr>
            </a:lvl5pPr>
            <a:lvl6pPr marR="0" lvl="5" algn="r" rtl="0">
              <a:lnSpc>
                <a:spcPct val="100000"/>
              </a:lnSpc>
              <a:spcBef>
                <a:spcPts val="0"/>
              </a:spcBef>
              <a:spcAft>
                <a:spcPts val="0"/>
              </a:spcAft>
              <a:buClr>
                <a:schemeClr val="dk1"/>
              </a:buClr>
              <a:buSzPts val="2500"/>
              <a:buFont typeface="Fira Code"/>
              <a:buNone/>
              <a:defRPr sz="2500" b="0" i="0" u="none" strike="noStrike" cap="none">
                <a:solidFill>
                  <a:schemeClr val="dk1"/>
                </a:solidFill>
                <a:latin typeface="Fira Code"/>
                <a:ea typeface="Fira Code"/>
                <a:cs typeface="Fira Code"/>
                <a:sym typeface="Fira Code"/>
              </a:defRPr>
            </a:lvl6pPr>
            <a:lvl7pPr marR="0" lvl="6" algn="r" rtl="0">
              <a:lnSpc>
                <a:spcPct val="100000"/>
              </a:lnSpc>
              <a:spcBef>
                <a:spcPts val="0"/>
              </a:spcBef>
              <a:spcAft>
                <a:spcPts val="0"/>
              </a:spcAft>
              <a:buClr>
                <a:schemeClr val="dk1"/>
              </a:buClr>
              <a:buSzPts val="2500"/>
              <a:buFont typeface="Fira Code"/>
              <a:buNone/>
              <a:defRPr sz="2500" b="0" i="0" u="none" strike="noStrike" cap="none">
                <a:solidFill>
                  <a:schemeClr val="dk1"/>
                </a:solidFill>
                <a:latin typeface="Fira Code"/>
                <a:ea typeface="Fira Code"/>
                <a:cs typeface="Fira Code"/>
                <a:sym typeface="Fira Code"/>
              </a:defRPr>
            </a:lvl7pPr>
            <a:lvl8pPr marR="0" lvl="7" algn="r" rtl="0">
              <a:lnSpc>
                <a:spcPct val="100000"/>
              </a:lnSpc>
              <a:spcBef>
                <a:spcPts val="0"/>
              </a:spcBef>
              <a:spcAft>
                <a:spcPts val="0"/>
              </a:spcAft>
              <a:buClr>
                <a:schemeClr val="dk1"/>
              </a:buClr>
              <a:buSzPts val="2500"/>
              <a:buFont typeface="Fira Code"/>
              <a:buNone/>
              <a:defRPr sz="2500" b="0" i="0" u="none" strike="noStrike" cap="none">
                <a:solidFill>
                  <a:schemeClr val="dk1"/>
                </a:solidFill>
                <a:latin typeface="Fira Code"/>
                <a:ea typeface="Fira Code"/>
                <a:cs typeface="Fira Code"/>
                <a:sym typeface="Fira Code"/>
              </a:defRPr>
            </a:lvl8pPr>
            <a:lvl9pPr marR="0" lvl="8" algn="r" rtl="0">
              <a:lnSpc>
                <a:spcPct val="100000"/>
              </a:lnSpc>
              <a:spcBef>
                <a:spcPts val="0"/>
              </a:spcBef>
              <a:spcAft>
                <a:spcPts val="0"/>
              </a:spcAft>
              <a:buClr>
                <a:schemeClr val="dk1"/>
              </a:buClr>
              <a:buSzPts val="2500"/>
              <a:buFont typeface="Fira Code"/>
              <a:buNone/>
              <a:defRPr sz="2500" b="0" i="0" u="none" strike="noStrike" cap="none">
                <a:solidFill>
                  <a:schemeClr val="dk1"/>
                </a:solidFill>
                <a:latin typeface="Fira Code"/>
                <a:ea typeface="Fira Code"/>
                <a:cs typeface="Fira Code"/>
                <a:sym typeface="Fira Code"/>
              </a:defRPr>
            </a:lvl9pPr>
          </a:lstStyle>
          <a:p>
            <a:r>
              <a:rPr lang="en" dirty="0"/>
              <a:t>03</a:t>
            </a:r>
          </a:p>
        </p:txBody>
      </p:sp>
      <p:sp>
        <p:nvSpPr>
          <p:cNvPr id="5" name="Google Shape;485;p29">
            <a:extLst>
              <a:ext uri="{FF2B5EF4-FFF2-40B4-BE49-F238E27FC236}">
                <a16:creationId xmlns:a16="http://schemas.microsoft.com/office/drawing/2014/main" id="{BDBA6FD5-9A4D-836F-BF0C-0FA8204CCC33}"/>
              </a:ext>
            </a:extLst>
          </p:cNvPr>
          <p:cNvSpPr txBox="1">
            <a:spLocks/>
          </p:cNvSpPr>
          <p:nvPr/>
        </p:nvSpPr>
        <p:spPr>
          <a:xfrm>
            <a:off x="5434176" y="4299394"/>
            <a:ext cx="3776331" cy="338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Fira Code"/>
              <a:buNone/>
              <a:defRPr sz="1800" b="0" i="0" u="none" strike="noStrike" cap="none">
                <a:solidFill>
                  <a:schemeClr val="lt2"/>
                </a:solidFill>
                <a:latin typeface="Fira Code"/>
                <a:ea typeface="Fira Code"/>
                <a:cs typeface="Fira Code"/>
                <a:sym typeface="Fira Code"/>
              </a:defRPr>
            </a:lvl1pPr>
            <a:lvl2pPr marL="914400" marR="0" lvl="1" indent="-317500" algn="r" rtl="0">
              <a:lnSpc>
                <a:spcPct val="100000"/>
              </a:lnSpc>
              <a:spcBef>
                <a:spcPts val="0"/>
              </a:spcBef>
              <a:spcAft>
                <a:spcPts val="0"/>
              </a:spcAft>
              <a:buClr>
                <a:schemeClr val="dk1"/>
              </a:buClr>
              <a:buSzPts val="2000"/>
              <a:buFont typeface="Fira Code"/>
              <a:buNone/>
              <a:defRPr sz="2000" b="0" i="0" u="none" strike="noStrike" cap="none">
                <a:solidFill>
                  <a:schemeClr val="dk1"/>
                </a:solidFill>
                <a:latin typeface="Fira Code"/>
                <a:ea typeface="Fira Code"/>
                <a:cs typeface="Fira Code"/>
                <a:sym typeface="Fira Code"/>
              </a:defRPr>
            </a:lvl2pPr>
            <a:lvl3pPr marL="1371600" marR="0" lvl="2" indent="-317500" algn="r" rtl="0">
              <a:lnSpc>
                <a:spcPct val="100000"/>
              </a:lnSpc>
              <a:spcBef>
                <a:spcPts val="0"/>
              </a:spcBef>
              <a:spcAft>
                <a:spcPts val="0"/>
              </a:spcAft>
              <a:buClr>
                <a:schemeClr val="dk1"/>
              </a:buClr>
              <a:buSzPts val="2000"/>
              <a:buFont typeface="Fira Code"/>
              <a:buNone/>
              <a:defRPr sz="2000" b="0" i="0" u="none" strike="noStrike" cap="none">
                <a:solidFill>
                  <a:schemeClr val="dk1"/>
                </a:solidFill>
                <a:latin typeface="Fira Code"/>
                <a:ea typeface="Fira Code"/>
                <a:cs typeface="Fira Code"/>
                <a:sym typeface="Fira Code"/>
              </a:defRPr>
            </a:lvl3pPr>
            <a:lvl4pPr marL="1828800" marR="0" lvl="3" indent="-317500" algn="r" rtl="0">
              <a:lnSpc>
                <a:spcPct val="100000"/>
              </a:lnSpc>
              <a:spcBef>
                <a:spcPts val="0"/>
              </a:spcBef>
              <a:spcAft>
                <a:spcPts val="0"/>
              </a:spcAft>
              <a:buClr>
                <a:schemeClr val="dk1"/>
              </a:buClr>
              <a:buSzPts val="2000"/>
              <a:buFont typeface="Fira Code"/>
              <a:buNone/>
              <a:defRPr sz="2000" b="0" i="0" u="none" strike="noStrike" cap="none">
                <a:solidFill>
                  <a:schemeClr val="dk1"/>
                </a:solidFill>
                <a:latin typeface="Fira Code"/>
                <a:ea typeface="Fira Code"/>
                <a:cs typeface="Fira Code"/>
                <a:sym typeface="Fira Code"/>
              </a:defRPr>
            </a:lvl4pPr>
            <a:lvl5pPr marL="2286000" marR="0" lvl="4" indent="-317500" algn="r" rtl="0">
              <a:lnSpc>
                <a:spcPct val="100000"/>
              </a:lnSpc>
              <a:spcBef>
                <a:spcPts val="0"/>
              </a:spcBef>
              <a:spcAft>
                <a:spcPts val="0"/>
              </a:spcAft>
              <a:buClr>
                <a:schemeClr val="dk1"/>
              </a:buClr>
              <a:buSzPts val="2000"/>
              <a:buFont typeface="Fira Code"/>
              <a:buNone/>
              <a:defRPr sz="2000" b="0" i="0" u="none" strike="noStrike" cap="none">
                <a:solidFill>
                  <a:schemeClr val="dk1"/>
                </a:solidFill>
                <a:latin typeface="Fira Code"/>
                <a:ea typeface="Fira Code"/>
                <a:cs typeface="Fira Code"/>
                <a:sym typeface="Fira Code"/>
              </a:defRPr>
            </a:lvl5pPr>
            <a:lvl6pPr marL="2743200" marR="0" lvl="5" indent="-317500" algn="r" rtl="0">
              <a:lnSpc>
                <a:spcPct val="100000"/>
              </a:lnSpc>
              <a:spcBef>
                <a:spcPts val="0"/>
              </a:spcBef>
              <a:spcAft>
                <a:spcPts val="0"/>
              </a:spcAft>
              <a:buClr>
                <a:schemeClr val="dk1"/>
              </a:buClr>
              <a:buSzPts val="2000"/>
              <a:buFont typeface="Fira Code"/>
              <a:buNone/>
              <a:defRPr sz="2000" b="0" i="0" u="none" strike="noStrike" cap="none">
                <a:solidFill>
                  <a:schemeClr val="dk1"/>
                </a:solidFill>
                <a:latin typeface="Fira Code"/>
                <a:ea typeface="Fira Code"/>
                <a:cs typeface="Fira Code"/>
                <a:sym typeface="Fira Code"/>
              </a:defRPr>
            </a:lvl6pPr>
            <a:lvl7pPr marL="3200400" marR="0" lvl="6" indent="-317500" algn="r" rtl="0">
              <a:lnSpc>
                <a:spcPct val="100000"/>
              </a:lnSpc>
              <a:spcBef>
                <a:spcPts val="0"/>
              </a:spcBef>
              <a:spcAft>
                <a:spcPts val="0"/>
              </a:spcAft>
              <a:buClr>
                <a:schemeClr val="dk1"/>
              </a:buClr>
              <a:buSzPts val="2000"/>
              <a:buFont typeface="Fira Code"/>
              <a:buNone/>
              <a:defRPr sz="2000" b="0" i="0" u="none" strike="noStrike" cap="none">
                <a:solidFill>
                  <a:schemeClr val="dk1"/>
                </a:solidFill>
                <a:latin typeface="Fira Code"/>
                <a:ea typeface="Fira Code"/>
                <a:cs typeface="Fira Code"/>
                <a:sym typeface="Fira Code"/>
              </a:defRPr>
            </a:lvl7pPr>
            <a:lvl8pPr marL="3657600" marR="0" lvl="7" indent="-317500" algn="r" rtl="0">
              <a:lnSpc>
                <a:spcPct val="100000"/>
              </a:lnSpc>
              <a:spcBef>
                <a:spcPts val="0"/>
              </a:spcBef>
              <a:spcAft>
                <a:spcPts val="0"/>
              </a:spcAft>
              <a:buClr>
                <a:schemeClr val="dk1"/>
              </a:buClr>
              <a:buSzPts val="2000"/>
              <a:buFont typeface="Fira Code"/>
              <a:buNone/>
              <a:defRPr sz="2000" b="0" i="0" u="none" strike="noStrike" cap="none">
                <a:solidFill>
                  <a:schemeClr val="dk1"/>
                </a:solidFill>
                <a:latin typeface="Fira Code"/>
                <a:ea typeface="Fira Code"/>
                <a:cs typeface="Fira Code"/>
                <a:sym typeface="Fira Code"/>
              </a:defRPr>
            </a:lvl8pPr>
            <a:lvl9pPr marL="4114800" marR="0" lvl="8" indent="-317500" algn="r" rtl="0">
              <a:lnSpc>
                <a:spcPct val="100000"/>
              </a:lnSpc>
              <a:spcBef>
                <a:spcPts val="0"/>
              </a:spcBef>
              <a:spcAft>
                <a:spcPts val="0"/>
              </a:spcAft>
              <a:buClr>
                <a:schemeClr val="dk1"/>
              </a:buClr>
              <a:buSzPts val="2000"/>
              <a:buFont typeface="Fira Code"/>
              <a:buNone/>
              <a:defRPr sz="2000" b="0" i="0" u="none" strike="noStrike" cap="none">
                <a:solidFill>
                  <a:schemeClr val="dk1"/>
                </a:solidFill>
                <a:latin typeface="Fira Code"/>
                <a:ea typeface="Fira Code"/>
                <a:cs typeface="Fira Code"/>
                <a:sym typeface="Fira Code"/>
              </a:defRPr>
            </a:lvl9pPr>
          </a:lstStyle>
          <a:p>
            <a:pPr marL="0" indent="0"/>
            <a:r>
              <a:rPr lang="es-ES" dirty="0">
                <a:solidFill>
                  <a:schemeClr val="bg2">
                    <a:lumMod val="75000"/>
                  </a:schemeClr>
                </a:solidFill>
              </a:rPr>
              <a:t>Conclusión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380660" y="1208049"/>
            <a:ext cx="4818585" cy="16250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&lt;</a:t>
            </a:r>
            <a:r>
              <a:rPr lang="es-ES" dirty="0"/>
              <a:t> La búsqueda binaria es un algoritmo de búsqueda que funciona en listas ordenadas. En lugar de revisar cada elemento de la lista, la búsqueda binaria divide la lista en dos partes cada vez, descartando la mitad de los elementos en cada iteración.</a:t>
            </a:r>
            <a:endParaRPr dirty="0"/>
          </a:p>
        </p:txBody>
      </p:sp>
      <p:sp>
        <p:nvSpPr>
          <p:cNvPr id="515" name="Google Shape;515;p31"/>
          <p:cNvSpPr txBox="1">
            <a:spLocks noGrp="1"/>
          </p:cNvSpPr>
          <p:nvPr>
            <p:ph type="title"/>
          </p:nvPr>
        </p:nvSpPr>
        <p:spPr>
          <a:xfrm>
            <a:off x="1143249" y="621240"/>
            <a:ext cx="5686173"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92D050"/>
                </a:solidFill>
              </a:rPr>
              <a:t>2.2 Búsqueda binaria </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84825" y="1208049"/>
            <a:ext cx="506100" cy="4992726"/>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pic>
        <p:nvPicPr>
          <p:cNvPr id="3074" name="Picture 2">
            <a:extLst>
              <a:ext uri="{FF2B5EF4-FFF2-40B4-BE49-F238E27FC236}">
                <a16:creationId xmlns:a16="http://schemas.microsoft.com/office/drawing/2014/main" id="{CC742F13-3A7D-D792-FC6A-33FA8230CE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1152" y="2889257"/>
            <a:ext cx="3657600" cy="1114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0270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407442" y="1705504"/>
            <a:ext cx="5274082" cy="205283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&lt;La búsqueda binaria es un algoritmo de búsqueda con un tiempo de ejecución de O(log n), mientras que la búsqueda secuencial tiene un tiempo de ejecución de O(n). Esto significa que la búsqueda binaria es más eficiente que la búsqueda secuencial en grandes listas.&gt;</a:t>
            </a:r>
            <a:endParaRPr dirty="0"/>
          </a:p>
        </p:txBody>
      </p:sp>
      <p:sp>
        <p:nvSpPr>
          <p:cNvPr id="515" name="Google Shape;515;p31"/>
          <p:cNvSpPr txBox="1">
            <a:spLocks noGrp="1"/>
          </p:cNvSpPr>
          <p:nvPr>
            <p:ph type="title"/>
          </p:nvPr>
        </p:nvSpPr>
        <p:spPr>
          <a:xfrm>
            <a:off x="1143249" y="621240"/>
            <a:ext cx="5686173"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92D050"/>
                </a:solidFill>
              </a:rPr>
              <a:t>Búsqueda binaria </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84825" y="1208049"/>
            <a:ext cx="506100" cy="4992726"/>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spTree>
    <p:extLst>
      <p:ext uri="{BB962C8B-B14F-4D97-AF65-F5344CB8AC3E}">
        <p14:creationId xmlns:p14="http://schemas.microsoft.com/office/powerpoint/2010/main" val="15628084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Búsqueda Binaria</a:t>
            </a:r>
            <a:endParaRPr dirty="0">
              <a:solidFill>
                <a:schemeClr val="lt1"/>
              </a:solidFill>
            </a:endParaRPr>
          </a:p>
        </p:txBody>
      </p:sp>
      <p:grpSp>
        <p:nvGrpSpPr>
          <p:cNvPr id="2531" name="Google Shape;2531;p48"/>
          <p:cNvGrpSpPr/>
          <p:nvPr/>
        </p:nvGrpSpPr>
        <p:grpSpPr>
          <a:xfrm>
            <a:off x="1775860" y="542923"/>
            <a:ext cx="4882115"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3" name="Imagen 2">
            <a:extLst>
              <a:ext uri="{FF2B5EF4-FFF2-40B4-BE49-F238E27FC236}">
                <a16:creationId xmlns:a16="http://schemas.microsoft.com/office/drawing/2014/main" id="{89CEA8D1-4053-437F-C463-61355FA2C830}"/>
              </a:ext>
            </a:extLst>
          </p:cNvPr>
          <p:cNvPicPr>
            <a:picLocks noChangeAspect="1"/>
          </p:cNvPicPr>
          <p:nvPr/>
        </p:nvPicPr>
        <p:blipFill>
          <a:blip r:embed="rId3"/>
          <a:stretch>
            <a:fillRect/>
          </a:stretch>
        </p:blipFill>
        <p:spPr>
          <a:xfrm>
            <a:off x="2000042" y="794584"/>
            <a:ext cx="4450764" cy="3196140"/>
          </a:xfrm>
          <a:prstGeom prst="rect">
            <a:avLst/>
          </a:prstGeom>
        </p:spPr>
      </p:pic>
    </p:spTree>
    <p:extLst>
      <p:ext uri="{BB962C8B-B14F-4D97-AF65-F5344CB8AC3E}">
        <p14:creationId xmlns:p14="http://schemas.microsoft.com/office/powerpoint/2010/main" val="13638476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Búsqueda Binaria</a:t>
            </a:r>
            <a:endParaRPr dirty="0">
              <a:solidFill>
                <a:schemeClr val="lt1"/>
              </a:solidFill>
            </a:endParaRPr>
          </a:p>
        </p:txBody>
      </p:sp>
      <p:grpSp>
        <p:nvGrpSpPr>
          <p:cNvPr id="2531" name="Google Shape;2531;p48"/>
          <p:cNvGrpSpPr/>
          <p:nvPr/>
        </p:nvGrpSpPr>
        <p:grpSpPr>
          <a:xfrm>
            <a:off x="1775860" y="542923"/>
            <a:ext cx="6010827"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3" name="Imagen 2">
            <a:extLst>
              <a:ext uri="{FF2B5EF4-FFF2-40B4-BE49-F238E27FC236}">
                <a16:creationId xmlns:a16="http://schemas.microsoft.com/office/drawing/2014/main" id="{D64A5224-EFC9-0617-D577-252EA395A48B}"/>
              </a:ext>
            </a:extLst>
          </p:cNvPr>
          <p:cNvPicPr>
            <a:picLocks noChangeAspect="1"/>
          </p:cNvPicPr>
          <p:nvPr/>
        </p:nvPicPr>
        <p:blipFill>
          <a:blip r:embed="rId3"/>
          <a:stretch>
            <a:fillRect/>
          </a:stretch>
        </p:blipFill>
        <p:spPr>
          <a:xfrm>
            <a:off x="2042841" y="794584"/>
            <a:ext cx="5458098" cy="2948741"/>
          </a:xfrm>
          <a:prstGeom prst="rect">
            <a:avLst/>
          </a:prstGeom>
        </p:spPr>
      </p:pic>
    </p:spTree>
    <p:extLst>
      <p:ext uri="{BB962C8B-B14F-4D97-AF65-F5344CB8AC3E}">
        <p14:creationId xmlns:p14="http://schemas.microsoft.com/office/powerpoint/2010/main" val="889238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262081" y="1112417"/>
            <a:ext cx="6491876" cy="16250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&lt;</a:t>
            </a:r>
            <a:r>
              <a:rPr lang="es-ES" dirty="0"/>
              <a:t> La búsqueda por hashing es una técnica de búsqueda en la que se utiliza una función hash para mapear valores a posiciones específicas en una tabla de hash. La búsqueda por hashing es una forma eficiente de buscar valores en una estructura de datos, ya que permite acceder directamente a una posición específica en la tabla en lugar de tener que examinar cada elemento secuencialmente. &gt;</a:t>
            </a:r>
            <a:endParaRPr dirty="0"/>
          </a:p>
        </p:txBody>
      </p:sp>
      <p:sp>
        <p:nvSpPr>
          <p:cNvPr id="515" name="Google Shape;515;p31"/>
          <p:cNvSpPr txBox="1">
            <a:spLocks noGrp="1"/>
          </p:cNvSpPr>
          <p:nvPr>
            <p:ph type="title"/>
          </p:nvPr>
        </p:nvSpPr>
        <p:spPr>
          <a:xfrm>
            <a:off x="1143249" y="621240"/>
            <a:ext cx="5686173"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2.3 Búsqueda Hashing </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84825" y="1208049"/>
            <a:ext cx="506100" cy="4992726"/>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pic>
        <p:nvPicPr>
          <p:cNvPr id="4098" name="Picture 2">
            <a:extLst>
              <a:ext uri="{FF2B5EF4-FFF2-40B4-BE49-F238E27FC236}">
                <a16:creationId xmlns:a16="http://schemas.microsoft.com/office/drawing/2014/main" id="{9CA344A0-A461-F03C-99BE-C67587D494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5306" y="2770657"/>
            <a:ext cx="5619750" cy="74691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44490F1D-3F6B-C1A6-F5DE-601BECC351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5306" y="3507266"/>
            <a:ext cx="5619750" cy="746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9736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380660" y="1208049"/>
            <a:ext cx="6098971" cy="16250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&lt;La complejidad temporal de la búsqueda por hashing depende de la eficiencia de la función hash y la manera en que se manejan las colisiones. En general, la búsqueda por hashing es una forma eficiente de buscar valores en una estructura de datos, con una complejidad temporal de O(1) en el mejor caso y O(n) en el peor caso.&gt;</a:t>
            </a:r>
          </a:p>
        </p:txBody>
      </p:sp>
      <p:sp>
        <p:nvSpPr>
          <p:cNvPr id="515" name="Google Shape;515;p31"/>
          <p:cNvSpPr txBox="1">
            <a:spLocks noGrp="1"/>
          </p:cNvSpPr>
          <p:nvPr>
            <p:ph type="title"/>
          </p:nvPr>
        </p:nvSpPr>
        <p:spPr>
          <a:xfrm>
            <a:off x="1143249" y="621240"/>
            <a:ext cx="5686173"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Búsqueda Hashing </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84825" y="1208049"/>
            <a:ext cx="506100" cy="4992726"/>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spTree>
    <p:extLst>
      <p:ext uri="{BB962C8B-B14F-4D97-AF65-F5344CB8AC3E}">
        <p14:creationId xmlns:p14="http://schemas.microsoft.com/office/powerpoint/2010/main" val="36122717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Búsqueda Hashing</a:t>
            </a:r>
            <a:endParaRPr dirty="0">
              <a:solidFill>
                <a:schemeClr val="lt1"/>
              </a:solidFill>
            </a:endParaRPr>
          </a:p>
        </p:txBody>
      </p:sp>
      <p:grpSp>
        <p:nvGrpSpPr>
          <p:cNvPr id="2531" name="Google Shape;2531;p48"/>
          <p:cNvGrpSpPr/>
          <p:nvPr/>
        </p:nvGrpSpPr>
        <p:grpSpPr>
          <a:xfrm>
            <a:off x="1775860" y="542923"/>
            <a:ext cx="6010827"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spTree>
    <p:extLst>
      <p:ext uri="{BB962C8B-B14F-4D97-AF65-F5344CB8AC3E}">
        <p14:creationId xmlns:p14="http://schemas.microsoft.com/office/powerpoint/2010/main" val="22641703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1714501" y="-327716"/>
            <a:ext cx="8495094"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Búsqueda Hashing</a:t>
            </a:r>
            <a:endParaRPr dirty="0">
              <a:solidFill>
                <a:schemeClr val="lt1"/>
              </a:solidFill>
            </a:endParaRPr>
          </a:p>
        </p:txBody>
      </p:sp>
      <p:grpSp>
        <p:nvGrpSpPr>
          <p:cNvPr id="2531" name="Google Shape;2531;p48"/>
          <p:cNvGrpSpPr/>
          <p:nvPr/>
        </p:nvGrpSpPr>
        <p:grpSpPr>
          <a:xfrm>
            <a:off x="1775860" y="542923"/>
            <a:ext cx="6010827"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spTree>
    <p:extLst>
      <p:ext uri="{BB962C8B-B14F-4D97-AF65-F5344CB8AC3E}">
        <p14:creationId xmlns:p14="http://schemas.microsoft.com/office/powerpoint/2010/main" val="15577425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cxnSp>
        <p:nvCxnSpPr>
          <p:cNvPr id="576" name="Google Shape;576;p33"/>
          <p:cNvCxnSpPr>
            <a:stCxn id="577" idx="1"/>
            <a:endCxn id="578" idx="1"/>
          </p:cNvCxnSpPr>
          <p:nvPr/>
        </p:nvCxnSpPr>
        <p:spPr>
          <a:xfrm>
            <a:off x="2798125" y="1948192"/>
            <a:ext cx="1164900" cy="0"/>
          </a:xfrm>
          <a:prstGeom prst="straightConnector1">
            <a:avLst/>
          </a:prstGeom>
          <a:noFill/>
          <a:ln w="9525" cap="flat" cmpd="sng">
            <a:solidFill>
              <a:schemeClr val="accent4"/>
            </a:solidFill>
            <a:prstDash val="solid"/>
            <a:round/>
            <a:headEnd type="none" w="med" len="med"/>
            <a:tailEnd type="none" w="med" len="med"/>
          </a:ln>
        </p:spPr>
      </p:cxnSp>
      <p:sp>
        <p:nvSpPr>
          <p:cNvPr id="579" name="Google Shape;579;p33"/>
          <p:cNvSpPr txBox="1">
            <a:spLocks noGrp="1"/>
          </p:cNvSpPr>
          <p:nvPr>
            <p:ph type="title"/>
          </p:nvPr>
        </p:nvSpPr>
        <p:spPr>
          <a:xfrm>
            <a:off x="1143250" y="582700"/>
            <a:ext cx="72906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this </a:t>
            </a:r>
            <a:r>
              <a:rPr lang="en">
                <a:solidFill>
                  <a:schemeClr val="accent2"/>
                </a:solidFill>
              </a:rPr>
              <a:t>‘Topic About ?’ </a:t>
            </a:r>
            <a:r>
              <a:rPr lang="en">
                <a:solidFill>
                  <a:schemeClr val="accent6"/>
                </a:solidFill>
              </a:rPr>
              <a:t>{</a:t>
            </a:r>
            <a:endParaRPr>
              <a:solidFill>
                <a:schemeClr val="accent6"/>
              </a:solidFill>
            </a:endParaRPr>
          </a:p>
        </p:txBody>
      </p:sp>
      <p:grpSp>
        <p:nvGrpSpPr>
          <p:cNvPr id="580" name="Google Shape;580;p33"/>
          <p:cNvGrpSpPr/>
          <p:nvPr/>
        </p:nvGrpSpPr>
        <p:grpSpPr>
          <a:xfrm>
            <a:off x="1084825" y="1153725"/>
            <a:ext cx="506100" cy="3416300"/>
            <a:chOff x="1084825" y="1153725"/>
            <a:chExt cx="506100" cy="3416300"/>
          </a:xfrm>
        </p:grpSpPr>
        <p:sp>
          <p:nvSpPr>
            <p:cNvPr id="581" name="Google Shape;581;p33"/>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a:solidFill>
                    <a:schemeClr val="accent6"/>
                  </a:solidFill>
                  <a:latin typeface="Fira Code"/>
                  <a:ea typeface="Fira Code"/>
                  <a:cs typeface="Fira Code"/>
                  <a:sym typeface="Fira Code"/>
                </a:rPr>
                <a:t>}</a:t>
              </a:r>
              <a:endParaRPr sz="2800">
                <a:solidFill>
                  <a:schemeClr val="accent6"/>
                </a:solidFill>
                <a:latin typeface="Fira Code"/>
                <a:ea typeface="Fira Code"/>
                <a:cs typeface="Fira Code"/>
                <a:sym typeface="Fira Code"/>
              </a:endParaRPr>
            </a:p>
          </p:txBody>
        </p:sp>
        <p:cxnSp>
          <p:nvCxnSpPr>
            <p:cNvPr id="582" name="Google Shape;582;p33"/>
            <p:cNvCxnSpPr/>
            <p:nvPr/>
          </p:nvCxnSpPr>
          <p:spPr>
            <a:xfrm>
              <a:off x="1337875" y="1153725"/>
              <a:ext cx="0" cy="2779800"/>
            </a:xfrm>
            <a:prstGeom prst="straightConnector1">
              <a:avLst/>
            </a:prstGeom>
            <a:noFill/>
            <a:ln w="9525" cap="flat" cmpd="sng">
              <a:solidFill>
                <a:schemeClr val="accent4"/>
              </a:solidFill>
              <a:prstDash val="solid"/>
              <a:round/>
              <a:headEnd type="none" w="med" len="med"/>
              <a:tailEnd type="none" w="med" len="med"/>
            </a:ln>
          </p:spPr>
        </p:cxnSp>
      </p:grpSp>
      <p:sp>
        <p:nvSpPr>
          <p:cNvPr id="583" name="Google Shape;583;p33"/>
          <p:cNvSpPr txBox="1"/>
          <p:nvPr/>
        </p:nvSpPr>
        <p:spPr>
          <a:xfrm>
            <a:off x="1642225" y="1276463"/>
            <a:ext cx="35313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accent1"/>
                </a:solidFill>
                <a:latin typeface="Fira Code"/>
                <a:ea typeface="Fira Code"/>
                <a:cs typeface="Fira Code"/>
                <a:sym typeface="Fira Code"/>
              </a:rPr>
              <a:t>Languages</a:t>
            </a:r>
            <a:endParaRPr sz="2000">
              <a:solidFill>
                <a:schemeClr val="accent1"/>
              </a:solidFill>
              <a:latin typeface="Fira Code"/>
              <a:ea typeface="Fira Code"/>
              <a:cs typeface="Fira Code"/>
              <a:sym typeface="Fira Code"/>
            </a:endParaRPr>
          </a:p>
        </p:txBody>
      </p:sp>
      <p:sp>
        <p:nvSpPr>
          <p:cNvPr id="584" name="Google Shape;584;p33"/>
          <p:cNvSpPr txBox="1"/>
          <p:nvPr/>
        </p:nvSpPr>
        <p:spPr>
          <a:xfrm>
            <a:off x="1642225" y="2982667"/>
            <a:ext cx="35313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accent1"/>
                </a:solidFill>
                <a:latin typeface="Fira Code"/>
                <a:ea typeface="Fira Code"/>
                <a:cs typeface="Fira Code"/>
                <a:sym typeface="Fira Code"/>
              </a:rPr>
              <a:t>Create a web page</a:t>
            </a:r>
            <a:endParaRPr sz="2000">
              <a:solidFill>
                <a:schemeClr val="accent1"/>
              </a:solidFill>
              <a:latin typeface="Fira Code"/>
              <a:ea typeface="Fira Code"/>
              <a:cs typeface="Fira Code"/>
              <a:sym typeface="Fira Code"/>
            </a:endParaRPr>
          </a:p>
        </p:txBody>
      </p:sp>
      <p:sp>
        <p:nvSpPr>
          <p:cNvPr id="585" name="Google Shape;585;p33"/>
          <p:cNvSpPr txBox="1"/>
          <p:nvPr/>
        </p:nvSpPr>
        <p:spPr>
          <a:xfrm>
            <a:off x="2092750" y="1778992"/>
            <a:ext cx="7308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2"/>
                </a:solidFill>
                <a:latin typeface="Fira Code"/>
                <a:ea typeface="Fira Code"/>
                <a:cs typeface="Fira Code"/>
                <a:sym typeface="Fira Code"/>
              </a:rPr>
              <a:t>Html</a:t>
            </a:r>
            <a:endParaRPr sz="1600">
              <a:solidFill>
                <a:schemeClr val="lt2"/>
              </a:solidFill>
              <a:latin typeface="Fira Code"/>
              <a:ea typeface="Fira Code"/>
              <a:cs typeface="Fira Code"/>
              <a:sym typeface="Fira Code"/>
            </a:endParaRPr>
          </a:p>
        </p:txBody>
      </p:sp>
      <p:sp>
        <p:nvSpPr>
          <p:cNvPr id="577" name="Google Shape;577;p33"/>
          <p:cNvSpPr/>
          <p:nvPr/>
        </p:nvSpPr>
        <p:spPr>
          <a:xfrm>
            <a:off x="2798125" y="1880842"/>
            <a:ext cx="778200" cy="134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3"/>
          <p:cNvSpPr txBox="1"/>
          <p:nvPr/>
        </p:nvSpPr>
        <p:spPr>
          <a:xfrm>
            <a:off x="2092750" y="2094788"/>
            <a:ext cx="2735100" cy="73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latin typeface="Fira Code"/>
                <a:ea typeface="Fira Code"/>
                <a:cs typeface="Fira Code"/>
                <a:sym typeface="Fira Code"/>
              </a:rPr>
              <a:t>&lt; Mercury is the smallest planet in the entire Solar System &gt;</a:t>
            </a:r>
            <a:endParaRPr dirty="0">
              <a:solidFill>
                <a:schemeClr val="accent3"/>
              </a:solidFill>
              <a:latin typeface="Fira Code"/>
              <a:ea typeface="Fira Code"/>
              <a:cs typeface="Fira Code"/>
              <a:sym typeface="Fira Code"/>
            </a:endParaRPr>
          </a:p>
        </p:txBody>
      </p:sp>
      <p:sp>
        <p:nvSpPr>
          <p:cNvPr id="578" name="Google Shape;578;p33"/>
          <p:cNvSpPr txBox="1"/>
          <p:nvPr/>
        </p:nvSpPr>
        <p:spPr>
          <a:xfrm>
            <a:off x="3963000" y="1778992"/>
            <a:ext cx="7308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3"/>
                </a:solidFill>
                <a:latin typeface="Fira Code"/>
                <a:ea typeface="Fira Code"/>
                <a:cs typeface="Fira Code"/>
                <a:sym typeface="Fira Code"/>
              </a:rPr>
              <a:t>60%</a:t>
            </a:r>
            <a:endParaRPr>
              <a:solidFill>
                <a:schemeClr val="accent3"/>
              </a:solidFill>
              <a:latin typeface="Fira Code"/>
              <a:ea typeface="Fira Code"/>
              <a:cs typeface="Fira Code"/>
              <a:sym typeface="Fira Code"/>
            </a:endParaRPr>
          </a:p>
        </p:txBody>
      </p:sp>
      <p:cxnSp>
        <p:nvCxnSpPr>
          <p:cNvPr id="587" name="Google Shape;587;p33"/>
          <p:cNvCxnSpPr>
            <a:stCxn id="588" idx="1"/>
            <a:endCxn id="589" idx="1"/>
          </p:cNvCxnSpPr>
          <p:nvPr/>
        </p:nvCxnSpPr>
        <p:spPr>
          <a:xfrm>
            <a:off x="5745650" y="1948192"/>
            <a:ext cx="1164900" cy="0"/>
          </a:xfrm>
          <a:prstGeom prst="straightConnector1">
            <a:avLst/>
          </a:prstGeom>
          <a:noFill/>
          <a:ln w="9525" cap="flat" cmpd="sng">
            <a:solidFill>
              <a:schemeClr val="accent4"/>
            </a:solidFill>
            <a:prstDash val="solid"/>
            <a:round/>
            <a:headEnd type="none" w="med" len="med"/>
            <a:tailEnd type="none" w="med" len="med"/>
          </a:ln>
        </p:spPr>
      </p:cxnSp>
      <p:sp>
        <p:nvSpPr>
          <p:cNvPr id="590" name="Google Shape;590;p33"/>
          <p:cNvSpPr txBox="1"/>
          <p:nvPr/>
        </p:nvSpPr>
        <p:spPr>
          <a:xfrm>
            <a:off x="5040275" y="1778992"/>
            <a:ext cx="7308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2"/>
                </a:solidFill>
                <a:latin typeface="Fira Code"/>
                <a:ea typeface="Fira Code"/>
                <a:cs typeface="Fira Code"/>
                <a:sym typeface="Fira Code"/>
              </a:rPr>
              <a:t>Css</a:t>
            </a:r>
            <a:endParaRPr sz="1600">
              <a:solidFill>
                <a:schemeClr val="dk2"/>
              </a:solidFill>
              <a:latin typeface="Fira Code"/>
              <a:ea typeface="Fira Code"/>
              <a:cs typeface="Fira Code"/>
              <a:sym typeface="Fira Code"/>
            </a:endParaRPr>
          </a:p>
        </p:txBody>
      </p:sp>
      <p:sp>
        <p:nvSpPr>
          <p:cNvPr id="588" name="Google Shape;588;p33"/>
          <p:cNvSpPr/>
          <p:nvPr/>
        </p:nvSpPr>
        <p:spPr>
          <a:xfrm>
            <a:off x="5745650" y="1880842"/>
            <a:ext cx="506100" cy="134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txBox="1"/>
          <p:nvPr/>
        </p:nvSpPr>
        <p:spPr>
          <a:xfrm>
            <a:off x="5040275" y="2094788"/>
            <a:ext cx="2735100" cy="73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latin typeface="Fira Code"/>
                <a:ea typeface="Fira Code"/>
                <a:cs typeface="Fira Code"/>
                <a:sym typeface="Fira Code"/>
              </a:rPr>
              <a:t>&lt; The Earth is the only one that harbors life in the Solar System &gt;</a:t>
            </a:r>
            <a:endParaRPr dirty="0">
              <a:solidFill>
                <a:schemeClr val="accent3"/>
              </a:solidFill>
              <a:latin typeface="Fira Code"/>
              <a:ea typeface="Fira Code"/>
              <a:cs typeface="Fira Code"/>
              <a:sym typeface="Fira Code"/>
            </a:endParaRPr>
          </a:p>
        </p:txBody>
      </p:sp>
      <p:sp>
        <p:nvSpPr>
          <p:cNvPr id="589" name="Google Shape;589;p33"/>
          <p:cNvSpPr txBox="1"/>
          <p:nvPr/>
        </p:nvSpPr>
        <p:spPr>
          <a:xfrm>
            <a:off x="6910525" y="1778992"/>
            <a:ext cx="7308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3"/>
                </a:solidFill>
                <a:latin typeface="Fira Code"/>
                <a:ea typeface="Fira Code"/>
                <a:cs typeface="Fira Code"/>
                <a:sym typeface="Fira Code"/>
              </a:rPr>
              <a:t>40%</a:t>
            </a:r>
            <a:endParaRPr>
              <a:solidFill>
                <a:schemeClr val="accent3"/>
              </a:solidFill>
              <a:latin typeface="Fira Code"/>
              <a:ea typeface="Fira Code"/>
              <a:cs typeface="Fira Code"/>
              <a:sym typeface="Fira Code"/>
            </a:endParaRPr>
          </a:p>
        </p:txBody>
      </p:sp>
      <p:grpSp>
        <p:nvGrpSpPr>
          <p:cNvPr id="592" name="Google Shape;592;p33"/>
          <p:cNvGrpSpPr/>
          <p:nvPr/>
        </p:nvGrpSpPr>
        <p:grpSpPr>
          <a:xfrm>
            <a:off x="4288657" y="3527161"/>
            <a:ext cx="365741" cy="365763"/>
            <a:chOff x="1776263" y="1291425"/>
            <a:chExt cx="431400" cy="431375"/>
          </a:xfrm>
        </p:grpSpPr>
        <p:sp>
          <p:nvSpPr>
            <p:cNvPr id="593" name="Google Shape;593;p33"/>
            <p:cNvSpPr/>
            <p:nvPr/>
          </p:nvSpPr>
          <p:spPr>
            <a:xfrm>
              <a:off x="1784313" y="1367250"/>
              <a:ext cx="414800" cy="347500"/>
            </a:xfrm>
            <a:custGeom>
              <a:avLst/>
              <a:gdLst/>
              <a:ahLst/>
              <a:cxnLst/>
              <a:rect l="l" t="t" r="r" b="b"/>
              <a:pathLst>
                <a:path w="16592" h="13900" extrusionOk="0">
                  <a:moveTo>
                    <a:pt x="1" y="1"/>
                  </a:moveTo>
                  <a:lnTo>
                    <a:pt x="1" y="13217"/>
                  </a:lnTo>
                  <a:cubicBezTo>
                    <a:pt x="1" y="13596"/>
                    <a:pt x="304" y="13900"/>
                    <a:pt x="683" y="13900"/>
                  </a:cubicBezTo>
                  <a:lnTo>
                    <a:pt x="15928" y="13900"/>
                  </a:lnTo>
                  <a:cubicBezTo>
                    <a:pt x="16289" y="13900"/>
                    <a:pt x="16592" y="13596"/>
                    <a:pt x="16592" y="13217"/>
                  </a:cubicBezTo>
                  <a:lnTo>
                    <a:pt x="165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3"/>
            <p:cNvSpPr/>
            <p:nvPr/>
          </p:nvSpPr>
          <p:spPr>
            <a:xfrm>
              <a:off x="1784313" y="1299950"/>
              <a:ext cx="414800" cy="67325"/>
            </a:xfrm>
            <a:custGeom>
              <a:avLst/>
              <a:gdLst/>
              <a:ahLst/>
              <a:cxnLst/>
              <a:rect l="l" t="t" r="r" b="b"/>
              <a:pathLst>
                <a:path w="16592" h="2693" extrusionOk="0">
                  <a:moveTo>
                    <a:pt x="683" y="0"/>
                  </a:moveTo>
                  <a:cubicBezTo>
                    <a:pt x="304" y="0"/>
                    <a:pt x="1" y="304"/>
                    <a:pt x="1" y="664"/>
                  </a:cubicBezTo>
                  <a:lnTo>
                    <a:pt x="1" y="2693"/>
                  </a:lnTo>
                  <a:lnTo>
                    <a:pt x="16592" y="2693"/>
                  </a:lnTo>
                  <a:lnTo>
                    <a:pt x="16592" y="664"/>
                  </a:lnTo>
                  <a:cubicBezTo>
                    <a:pt x="16592" y="304"/>
                    <a:pt x="16289" y="0"/>
                    <a:pt x="15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3"/>
            <p:cNvSpPr/>
            <p:nvPr/>
          </p:nvSpPr>
          <p:spPr>
            <a:xfrm>
              <a:off x="1840263" y="1422725"/>
              <a:ext cx="303400" cy="50750"/>
            </a:xfrm>
            <a:custGeom>
              <a:avLst/>
              <a:gdLst/>
              <a:ahLst/>
              <a:cxnLst/>
              <a:rect l="l" t="t" r="r" b="b"/>
              <a:pathLst>
                <a:path w="12136" h="2030" extrusionOk="0">
                  <a:moveTo>
                    <a:pt x="0" y="0"/>
                  </a:moveTo>
                  <a:lnTo>
                    <a:pt x="0" y="2029"/>
                  </a:lnTo>
                  <a:lnTo>
                    <a:pt x="12135" y="2029"/>
                  </a:lnTo>
                  <a:lnTo>
                    <a:pt x="12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3"/>
            <p:cNvSpPr/>
            <p:nvPr/>
          </p:nvSpPr>
          <p:spPr>
            <a:xfrm>
              <a:off x="1991938" y="1526525"/>
              <a:ext cx="151725" cy="135125"/>
            </a:xfrm>
            <a:custGeom>
              <a:avLst/>
              <a:gdLst/>
              <a:ahLst/>
              <a:cxnLst/>
              <a:rect l="l" t="t" r="r" b="b"/>
              <a:pathLst>
                <a:path w="6069" h="5405" extrusionOk="0">
                  <a:moveTo>
                    <a:pt x="1" y="1"/>
                  </a:moveTo>
                  <a:lnTo>
                    <a:pt x="1" y="5405"/>
                  </a:lnTo>
                  <a:lnTo>
                    <a:pt x="6068" y="5405"/>
                  </a:lnTo>
                  <a:lnTo>
                    <a:pt x="60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3"/>
            <p:cNvSpPr/>
            <p:nvPr/>
          </p:nvSpPr>
          <p:spPr>
            <a:xfrm>
              <a:off x="1840263" y="1526525"/>
              <a:ext cx="100975" cy="135125"/>
            </a:xfrm>
            <a:custGeom>
              <a:avLst/>
              <a:gdLst/>
              <a:ahLst/>
              <a:cxnLst/>
              <a:rect l="l" t="t" r="r" b="b"/>
              <a:pathLst>
                <a:path w="4039" h="5405" extrusionOk="0">
                  <a:moveTo>
                    <a:pt x="0" y="1"/>
                  </a:moveTo>
                  <a:lnTo>
                    <a:pt x="0" y="5405"/>
                  </a:lnTo>
                  <a:lnTo>
                    <a:pt x="4039" y="5405"/>
                  </a:lnTo>
                  <a:lnTo>
                    <a:pt x="40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3"/>
            <p:cNvSpPr/>
            <p:nvPr/>
          </p:nvSpPr>
          <p:spPr>
            <a:xfrm>
              <a:off x="2019438" y="1325075"/>
              <a:ext cx="19925" cy="17125"/>
            </a:xfrm>
            <a:custGeom>
              <a:avLst/>
              <a:gdLst/>
              <a:ahLst/>
              <a:cxnLst/>
              <a:rect l="l" t="t" r="r" b="b"/>
              <a:pathLst>
                <a:path w="797" h="685" extrusionOk="0">
                  <a:moveTo>
                    <a:pt x="456" y="0"/>
                  </a:moveTo>
                  <a:cubicBezTo>
                    <a:pt x="152" y="0"/>
                    <a:pt x="0" y="361"/>
                    <a:pt x="209" y="588"/>
                  </a:cubicBezTo>
                  <a:cubicBezTo>
                    <a:pt x="282" y="655"/>
                    <a:pt x="368" y="684"/>
                    <a:pt x="451" y="684"/>
                  </a:cubicBezTo>
                  <a:cubicBezTo>
                    <a:pt x="630" y="684"/>
                    <a:pt x="797" y="548"/>
                    <a:pt x="797" y="342"/>
                  </a:cubicBezTo>
                  <a:cubicBezTo>
                    <a:pt x="797" y="152"/>
                    <a:pt x="645" y="0"/>
                    <a:pt x="4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2054038" y="1325075"/>
              <a:ext cx="54550" cy="17075"/>
            </a:xfrm>
            <a:custGeom>
              <a:avLst/>
              <a:gdLst/>
              <a:ahLst/>
              <a:cxnLst/>
              <a:rect l="l" t="t" r="r" b="b"/>
              <a:pathLst>
                <a:path w="2182" h="683" extrusionOk="0">
                  <a:moveTo>
                    <a:pt x="418" y="0"/>
                  </a:moveTo>
                  <a:cubicBezTo>
                    <a:pt x="1" y="38"/>
                    <a:pt x="1" y="645"/>
                    <a:pt x="418" y="683"/>
                  </a:cubicBezTo>
                  <a:lnTo>
                    <a:pt x="1764" y="683"/>
                  </a:lnTo>
                  <a:cubicBezTo>
                    <a:pt x="2181" y="645"/>
                    <a:pt x="2181" y="38"/>
                    <a:pt x="17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2119763" y="1325025"/>
              <a:ext cx="55650" cy="17175"/>
            </a:xfrm>
            <a:custGeom>
              <a:avLst/>
              <a:gdLst/>
              <a:ahLst/>
              <a:cxnLst/>
              <a:rect l="l" t="t" r="r" b="b"/>
              <a:pathLst>
                <a:path w="2226" h="687" extrusionOk="0">
                  <a:moveTo>
                    <a:pt x="446" y="1"/>
                  </a:moveTo>
                  <a:cubicBezTo>
                    <a:pt x="0" y="1"/>
                    <a:pt x="0" y="686"/>
                    <a:pt x="446" y="686"/>
                  </a:cubicBezTo>
                  <a:cubicBezTo>
                    <a:pt x="458" y="686"/>
                    <a:pt x="469" y="686"/>
                    <a:pt x="481" y="685"/>
                  </a:cubicBezTo>
                  <a:lnTo>
                    <a:pt x="1828" y="685"/>
                  </a:lnTo>
                  <a:cubicBezTo>
                    <a:pt x="2226" y="647"/>
                    <a:pt x="2226" y="40"/>
                    <a:pt x="1828" y="2"/>
                  </a:cubicBezTo>
                  <a:lnTo>
                    <a:pt x="481" y="2"/>
                  </a:lnTo>
                  <a:cubicBezTo>
                    <a:pt x="469" y="1"/>
                    <a:pt x="458" y="1"/>
                    <a:pt x="4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p:nvPr/>
          </p:nvSpPr>
          <p:spPr>
            <a:xfrm>
              <a:off x="1776263" y="1291425"/>
              <a:ext cx="431400" cy="431375"/>
            </a:xfrm>
            <a:custGeom>
              <a:avLst/>
              <a:gdLst/>
              <a:ahLst/>
              <a:cxnLst/>
              <a:rect l="l" t="t" r="r" b="b"/>
              <a:pathLst>
                <a:path w="17256" h="17255" extrusionOk="0">
                  <a:moveTo>
                    <a:pt x="16282" y="681"/>
                  </a:moveTo>
                  <a:cubicBezTo>
                    <a:pt x="16457" y="681"/>
                    <a:pt x="16592" y="826"/>
                    <a:pt x="16592" y="1005"/>
                  </a:cubicBezTo>
                  <a:lnTo>
                    <a:pt x="16592" y="2693"/>
                  </a:lnTo>
                  <a:lnTo>
                    <a:pt x="664" y="2693"/>
                  </a:lnTo>
                  <a:lnTo>
                    <a:pt x="664" y="1005"/>
                  </a:lnTo>
                  <a:cubicBezTo>
                    <a:pt x="664" y="834"/>
                    <a:pt x="816" y="683"/>
                    <a:pt x="1005" y="683"/>
                  </a:cubicBezTo>
                  <a:lnTo>
                    <a:pt x="16250" y="683"/>
                  </a:lnTo>
                  <a:cubicBezTo>
                    <a:pt x="16261" y="682"/>
                    <a:pt x="16272" y="681"/>
                    <a:pt x="16282" y="681"/>
                  </a:cubicBezTo>
                  <a:close/>
                  <a:moveTo>
                    <a:pt x="16592" y="3375"/>
                  </a:moveTo>
                  <a:lnTo>
                    <a:pt x="16592" y="16250"/>
                  </a:lnTo>
                  <a:cubicBezTo>
                    <a:pt x="16592" y="16440"/>
                    <a:pt x="16440" y="16591"/>
                    <a:pt x="16250" y="16591"/>
                  </a:cubicBezTo>
                  <a:lnTo>
                    <a:pt x="1005" y="16591"/>
                  </a:lnTo>
                  <a:cubicBezTo>
                    <a:pt x="816" y="16591"/>
                    <a:pt x="664" y="16440"/>
                    <a:pt x="664" y="16250"/>
                  </a:cubicBezTo>
                  <a:lnTo>
                    <a:pt x="664" y="3375"/>
                  </a:lnTo>
                  <a:close/>
                  <a:moveTo>
                    <a:pt x="1005" y="0"/>
                  </a:moveTo>
                  <a:cubicBezTo>
                    <a:pt x="436" y="0"/>
                    <a:pt x="0" y="455"/>
                    <a:pt x="0" y="1005"/>
                  </a:cubicBezTo>
                  <a:lnTo>
                    <a:pt x="0" y="16250"/>
                  </a:lnTo>
                  <a:cubicBezTo>
                    <a:pt x="0" y="16819"/>
                    <a:pt x="436" y="17255"/>
                    <a:pt x="1005" y="17255"/>
                  </a:cubicBezTo>
                  <a:lnTo>
                    <a:pt x="16250" y="17255"/>
                  </a:lnTo>
                  <a:cubicBezTo>
                    <a:pt x="16800" y="17255"/>
                    <a:pt x="17255" y="16819"/>
                    <a:pt x="17255" y="16250"/>
                  </a:cubicBezTo>
                  <a:lnTo>
                    <a:pt x="17255" y="1005"/>
                  </a:lnTo>
                  <a:cubicBezTo>
                    <a:pt x="17255" y="455"/>
                    <a:pt x="16800" y="0"/>
                    <a:pt x="162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3"/>
            <p:cNvSpPr/>
            <p:nvPr/>
          </p:nvSpPr>
          <p:spPr>
            <a:xfrm>
              <a:off x="1831713" y="1414650"/>
              <a:ext cx="320000" cy="67350"/>
            </a:xfrm>
            <a:custGeom>
              <a:avLst/>
              <a:gdLst/>
              <a:ahLst/>
              <a:cxnLst/>
              <a:rect l="l" t="t" r="r" b="b"/>
              <a:pathLst>
                <a:path w="12800" h="2694" extrusionOk="0">
                  <a:moveTo>
                    <a:pt x="12136" y="665"/>
                  </a:moveTo>
                  <a:lnTo>
                    <a:pt x="12136" y="2011"/>
                  </a:lnTo>
                  <a:lnTo>
                    <a:pt x="664" y="2011"/>
                  </a:lnTo>
                  <a:lnTo>
                    <a:pt x="664" y="665"/>
                  </a:lnTo>
                  <a:close/>
                  <a:moveTo>
                    <a:pt x="342" y="1"/>
                  </a:moveTo>
                  <a:cubicBezTo>
                    <a:pt x="152" y="1"/>
                    <a:pt x="1" y="153"/>
                    <a:pt x="1" y="323"/>
                  </a:cubicBezTo>
                  <a:lnTo>
                    <a:pt x="1" y="2352"/>
                  </a:lnTo>
                  <a:cubicBezTo>
                    <a:pt x="1" y="2542"/>
                    <a:pt x="152" y="2694"/>
                    <a:pt x="342" y="2694"/>
                  </a:cubicBezTo>
                  <a:lnTo>
                    <a:pt x="12477" y="2694"/>
                  </a:lnTo>
                  <a:cubicBezTo>
                    <a:pt x="12648" y="2694"/>
                    <a:pt x="12800" y="2542"/>
                    <a:pt x="12800" y="2352"/>
                  </a:cubicBezTo>
                  <a:lnTo>
                    <a:pt x="12800" y="323"/>
                  </a:lnTo>
                  <a:cubicBezTo>
                    <a:pt x="12800" y="153"/>
                    <a:pt x="12648" y="1"/>
                    <a:pt x="124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3"/>
            <p:cNvSpPr/>
            <p:nvPr/>
          </p:nvSpPr>
          <p:spPr>
            <a:xfrm>
              <a:off x="1831713" y="1518000"/>
              <a:ext cx="118075" cy="152200"/>
            </a:xfrm>
            <a:custGeom>
              <a:avLst/>
              <a:gdLst/>
              <a:ahLst/>
              <a:cxnLst/>
              <a:rect l="l" t="t" r="r" b="b"/>
              <a:pathLst>
                <a:path w="4723" h="6088" extrusionOk="0">
                  <a:moveTo>
                    <a:pt x="4040" y="683"/>
                  </a:moveTo>
                  <a:lnTo>
                    <a:pt x="4040" y="5405"/>
                  </a:lnTo>
                  <a:lnTo>
                    <a:pt x="664" y="5405"/>
                  </a:lnTo>
                  <a:lnTo>
                    <a:pt x="664" y="683"/>
                  </a:lnTo>
                  <a:close/>
                  <a:moveTo>
                    <a:pt x="342" y="1"/>
                  </a:moveTo>
                  <a:cubicBezTo>
                    <a:pt x="152" y="1"/>
                    <a:pt x="1" y="152"/>
                    <a:pt x="1" y="342"/>
                  </a:cubicBezTo>
                  <a:lnTo>
                    <a:pt x="1" y="5746"/>
                  </a:lnTo>
                  <a:cubicBezTo>
                    <a:pt x="1" y="5917"/>
                    <a:pt x="152" y="6068"/>
                    <a:pt x="342" y="6087"/>
                  </a:cubicBezTo>
                  <a:lnTo>
                    <a:pt x="4381" y="6087"/>
                  </a:lnTo>
                  <a:cubicBezTo>
                    <a:pt x="4570" y="6087"/>
                    <a:pt x="4722" y="5917"/>
                    <a:pt x="4722" y="5746"/>
                  </a:cubicBezTo>
                  <a:lnTo>
                    <a:pt x="4722" y="342"/>
                  </a:lnTo>
                  <a:cubicBezTo>
                    <a:pt x="4722" y="152"/>
                    <a:pt x="4570" y="1"/>
                    <a:pt x="43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3"/>
            <p:cNvSpPr/>
            <p:nvPr/>
          </p:nvSpPr>
          <p:spPr>
            <a:xfrm>
              <a:off x="1983413" y="1518000"/>
              <a:ext cx="168300" cy="152200"/>
            </a:xfrm>
            <a:custGeom>
              <a:avLst/>
              <a:gdLst/>
              <a:ahLst/>
              <a:cxnLst/>
              <a:rect l="l" t="t" r="r" b="b"/>
              <a:pathLst>
                <a:path w="6732" h="6088" extrusionOk="0">
                  <a:moveTo>
                    <a:pt x="5518" y="683"/>
                  </a:moveTo>
                  <a:lnTo>
                    <a:pt x="3357" y="2598"/>
                  </a:lnTo>
                  <a:lnTo>
                    <a:pt x="1214" y="683"/>
                  </a:lnTo>
                  <a:close/>
                  <a:moveTo>
                    <a:pt x="664" y="1100"/>
                  </a:moveTo>
                  <a:lnTo>
                    <a:pt x="2864" y="3034"/>
                  </a:lnTo>
                  <a:lnTo>
                    <a:pt x="664" y="4987"/>
                  </a:lnTo>
                  <a:lnTo>
                    <a:pt x="664" y="1100"/>
                  </a:lnTo>
                  <a:close/>
                  <a:moveTo>
                    <a:pt x="6068" y="1081"/>
                  </a:moveTo>
                  <a:lnTo>
                    <a:pt x="6068" y="4987"/>
                  </a:lnTo>
                  <a:lnTo>
                    <a:pt x="3869" y="3034"/>
                  </a:lnTo>
                  <a:lnTo>
                    <a:pt x="6068" y="1081"/>
                  </a:lnTo>
                  <a:close/>
                  <a:moveTo>
                    <a:pt x="3376" y="3508"/>
                  </a:moveTo>
                  <a:lnTo>
                    <a:pt x="5518" y="5405"/>
                  </a:lnTo>
                  <a:lnTo>
                    <a:pt x="1233" y="5405"/>
                  </a:lnTo>
                  <a:lnTo>
                    <a:pt x="3376" y="3508"/>
                  </a:lnTo>
                  <a:close/>
                  <a:moveTo>
                    <a:pt x="323" y="1"/>
                  </a:moveTo>
                  <a:cubicBezTo>
                    <a:pt x="152" y="20"/>
                    <a:pt x="0" y="171"/>
                    <a:pt x="0" y="342"/>
                  </a:cubicBezTo>
                  <a:lnTo>
                    <a:pt x="0" y="5746"/>
                  </a:lnTo>
                  <a:cubicBezTo>
                    <a:pt x="0" y="5936"/>
                    <a:pt x="152" y="6068"/>
                    <a:pt x="342" y="6087"/>
                  </a:cubicBezTo>
                  <a:lnTo>
                    <a:pt x="6409" y="6087"/>
                  </a:lnTo>
                  <a:cubicBezTo>
                    <a:pt x="6580" y="6068"/>
                    <a:pt x="6732" y="5936"/>
                    <a:pt x="6732" y="5746"/>
                  </a:cubicBezTo>
                  <a:lnTo>
                    <a:pt x="6732" y="342"/>
                  </a:lnTo>
                  <a:cubicBezTo>
                    <a:pt x="6732" y="152"/>
                    <a:pt x="6580" y="1"/>
                    <a:pt x="64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 name="Google Shape;605;p33"/>
          <p:cNvGrpSpPr/>
          <p:nvPr/>
        </p:nvGrpSpPr>
        <p:grpSpPr>
          <a:xfrm>
            <a:off x="6522835" y="3527165"/>
            <a:ext cx="365742" cy="365754"/>
            <a:chOff x="3826463" y="1356825"/>
            <a:chExt cx="366475" cy="366450"/>
          </a:xfrm>
        </p:grpSpPr>
        <p:sp>
          <p:nvSpPr>
            <p:cNvPr id="606" name="Google Shape;606;p33"/>
            <p:cNvSpPr/>
            <p:nvPr/>
          </p:nvSpPr>
          <p:spPr>
            <a:xfrm>
              <a:off x="3833588" y="1420825"/>
              <a:ext cx="351750" cy="294875"/>
            </a:xfrm>
            <a:custGeom>
              <a:avLst/>
              <a:gdLst/>
              <a:ahLst/>
              <a:cxnLst/>
              <a:rect l="l" t="t" r="r" b="b"/>
              <a:pathLst>
                <a:path w="14070" h="11795" extrusionOk="0">
                  <a:moveTo>
                    <a:pt x="0" y="0"/>
                  </a:moveTo>
                  <a:lnTo>
                    <a:pt x="0" y="11226"/>
                  </a:lnTo>
                  <a:cubicBezTo>
                    <a:pt x="0" y="11548"/>
                    <a:pt x="247" y="11795"/>
                    <a:pt x="569" y="11795"/>
                  </a:cubicBezTo>
                  <a:lnTo>
                    <a:pt x="13501" y="11795"/>
                  </a:lnTo>
                  <a:cubicBezTo>
                    <a:pt x="13823" y="11795"/>
                    <a:pt x="14070" y="11548"/>
                    <a:pt x="14070" y="11226"/>
                  </a:cubicBezTo>
                  <a:lnTo>
                    <a:pt x="140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3"/>
            <p:cNvSpPr/>
            <p:nvPr/>
          </p:nvSpPr>
          <p:spPr>
            <a:xfrm>
              <a:off x="3833588" y="1363950"/>
              <a:ext cx="351750" cy="56900"/>
            </a:xfrm>
            <a:custGeom>
              <a:avLst/>
              <a:gdLst/>
              <a:ahLst/>
              <a:cxnLst/>
              <a:rect l="l" t="t" r="r" b="b"/>
              <a:pathLst>
                <a:path w="14070" h="2276" extrusionOk="0">
                  <a:moveTo>
                    <a:pt x="569" y="0"/>
                  </a:moveTo>
                  <a:cubicBezTo>
                    <a:pt x="247" y="0"/>
                    <a:pt x="0" y="247"/>
                    <a:pt x="0" y="569"/>
                  </a:cubicBezTo>
                  <a:lnTo>
                    <a:pt x="0" y="2275"/>
                  </a:lnTo>
                  <a:lnTo>
                    <a:pt x="14070" y="2275"/>
                  </a:lnTo>
                  <a:lnTo>
                    <a:pt x="14070" y="569"/>
                  </a:lnTo>
                  <a:cubicBezTo>
                    <a:pt x="14070" y="247"/>
                    <a:pt x="13823" y="0"/>
                    <a:pt x="13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3"/>
            <p:cNvSpPr/>
            <p:nvPr/>
          </p:nvSpPr>
          <p:spPr>
            <a:xfrm>
              <a:off x="3876238" y="1468225"/>
              <a:ext cx="266450" cy="128975"/>
            </a:xfrm>
            <a:custGeom>
              <a:avLst/>
              <a:gdLst/>
              <a:ahLst/>
              <a:cxnLst/>
              <a:rect l="l" t="t" r="r" b="b"/>
              <a:pathLst>
                <a:path w="10658" h="5159" extrusionOk="0">
                  <a:moveTo>
                    <a:pt x="589" y="1"/>
                  </a:moveTo>
                  <a:cubicBezTo>
                    <a:pt x="266" y="1"/>
                    <a:pt x="1" y="266"/>
                    <a:pt x="1" y="569"/>
                  </a:cubicBezTo>
                  <a:lnTo>
                    <a:pt x="1" y="4589"/>
                  </a:lnTo>
                  <a:cubicBezTo>
                    <a:pt x="20" y="4893"/>
                    <a:pt x="266" y="5158"/>
                    <a:pt x="589" y="5158"/>
                  </a:cubicBezTo>
                  <a:lnTo>
                    <a:pt x="10088" y="5158"/>
                  </a:lnTo>
                  <a:cubicBezTo>
                    <a:pt x="10392" y="5158"/>
                    <a:pt x="10657" y="4893"/>
                    <a:pt x="10657" y="4589"/>
                  </a:cubicBezTo>
                  <a:lnTo>
                    <a:pt x="10657" y="569"/>
                  </a:lnTo>
                  <a:cubicBezTo>
                    <a:pt x="10657" y="266"/>
                    <a:pt x="10411" y="1"/>
                    <a:pt x="100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3"/>
            <p:cNvSpPr/>
            <p:nvPr/>
          </p:nvSpPr>
          <p:spPr>
            <a:xfrm>
              <a:off x="3981013" y="1504250"/>
              <a:ext cx="64475" cy="56925"/>
            </a:xfrm>
            <a:custGeom>
              <a:avLst/>
              <a:gdLst/>
              <a:ahLst/>
              <a:cxnLst/>
              <a:rect l="l" t="t" r="r" b="b"/>
              <a:pathLst>
                <a:path w="2579" h="2277" extrusionOk="0">
                  <a:moveTo>
                    <a:pt x="0" y="1"/>
                  </a:moveTo>
                  <a:lnTo>
                    <a:pt x="0" y="2276"/>
                  </a:lnTo>
                  <a:lnTo>
                    <a:pt x="2579" y="1138"/>
                  </a:lnTo>
                  <a:lnTo>
                    <a:pt x="0"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3"/>
            <p:cNvSpPr/>
            <p:nvPr/>
          </p:nvSpPr>
          <p:spPr>
            <a:xfrm>
              <a:off x="3937863" y="1639825"/>
              <a:ext cx="33700" cy="28825"/>
            </a:xfrm>
            <a:custGeom>
              <a:avLst/>
              <a:gdLst/>
              <a:ahLst/>
              <a:cxnLst/>
              <a:rect l="l" t="t" r="r" b="b"/>
              <a:pathLst>
                <a:path w="1348" h="1153" extrusionOk="0">
                  <a:moveTo>
                    <a:pt x="570" y="1"/>
                  </a:moveTo>
                  <a:cubicBezTo>
                    <a:pt x="266" y="1"/>
                    <a:pt x="1" y="266"/>
                    <a:pt x="1" y="570"/>
                  </a:cubicBezTo>
                  <a:cubicBezTo>
                    <a:pt x="1" y="918"/>
                    <a:pt x="282" y="1153"/>
                    <a:pt x="582" y="1153"/>
                  </a:cubicBezTo>
                  <a:cubicBezTo>
                    <a:pt x="722" y="1153"/>
                    <a:pt x="866" y="1101"/>
                    <a:pt x="987" y="987"/>
                  </a:cubicBezTo>
                  <a:cubicBezTo>
                    <a:pt x="1347" y="626"/>
                    <a:pt x="1082" y="1"/>
                    <a:pt x="5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3"/>
            <p:cNvSpPr/>
            <p:nvPr/>
          </p:nvSpPr>
          <p:spPr>
            <a:xfrm>
              <a:off x="4032688" y="1385275"/>
              <a:ext cx="17075" cy="14375"/>
            </a:xfrm>
            <a:custGeom>
              <a:avLst/>
              <a:gdLst/>
              <a:ahLst/>
              <a:cxnLst/>
              <a:rect l="l" t="t" r="r" b="b"/>
              <a:pathLst>
                <a:path w="683" h="575" extrusionOk="0">
                  <a:moveTo>
                    <a:pt x="398" y="0"/>
                  </a:moveTo>
                  <a:cubicBezTo>
                    <a:pt x="133" y="0"/>
                    <a:pt x="0" y="304"/>
                    <a:pt x="190" y="493"/>
                  </a:cubicBezTo>
                  <a:cubicBezTo>
                    <a:pt x="245" y="549"/>
                    <a:pt x="314" y="574"/>
                    <a:pt x="384" y="574"/>
                  </a:cubicBezTo>
                  <a:cubicBezTo>
                    <a:pt x="527" y="574"/>
                    <a:pt x="670" y="464"/>
                    <a:pt x="683" y="285"/>
                  </a:cubicBezTo>
                  <a:cubicBezTo>
                    <a:pt x="683" y="133"/>
                    <a:pt x="550" y="0"/>
                    <a:pt x="3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3"/>
            <p:cNvSpPr/>
            <p:nvPr/>
          </p:nvSpPr>
          <p:spPr>
            <a:xfrm>
              <a:off x="4061588" y="1385275"/>
              <a:ext cx="47425" cy="14250"/>
            </a:xfrm>
            <a:custGeom>
              <a:avLst/>
              <a:gdLst/>
              <a:ahLst/>
              <a:cxnLst/>
              <a:rect l="l" t="t" r="r" b="b"/>
              <a:pathLst>
                <a:path w="1897" h="570" extrusionOk="0">
                  <a:moveTo>
                    <a:pt x="380" y="0"/>
                  </a:moveTo>
                  <a:cubicBezTo>
                    <a:pt x="1" y="0"/>
                    <a:pt x="1" y="569"/>
                    <a:pt x="380" y="569"/>
                  </a:cubicBezTo>
                  <a:lnTo>
                    <a:pt x="1518" y="569"/>
                  </a:lnTo>
                  <a:cubicBezTo>
                    <a:pt x="1897" y="569"/>
                    <a:pt x="1897" y="0"/>
                    <a:pt x="15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3"/>
            <p:cNvSpPr/>
            <p:nvPr/>
          </p:nvSpPr>
          <p:spPr>
            <a:xfrm>
              <a:off x="4118963" y="1385275"/>
              <a:ext cx="47900" cy="14250"/>
            </a:xfrm>
            <a:custGeom>
              <a:avLst/>
              <a:gdLst/>
              <a:ahLst/>
              <a:cxnLst/>
              <a:rect l="l" t="t" r="r" b="b"/>
              <a:pathLst>
                <a:path w="1916" h="570" extrusionOk="0">
                  <a:moveTo>
                    <a:pt x="379" y="0"/>
                  </a:moveTo>
                  <a:cubicBezTo>
                    <a:pt x="0" y="0"/>
                    <a:pt x="0" y="569"/>
                    <a:pt x="379" y="569"/>
                  </a:cubicBezTo>
                  <a:lnTo>
                    <a:pt x="1517" y="569"/>
                  </a:lnTo>
                  <a:cubicBezTo>
                    <a:pt x="1915" y="569"/>
                    <a:pt x="1915" y="0"/>
                    <a:pt x="15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3"/>
            <p:cNvSpPr/>
            <p:nvPr/>
          </p:nvSpPr>
          <p:spPr>
            <a:xfrm>
              <a:off x="3826463" y="1356825"/>
              <a:ext cx="366475" cy="366450"/>
            </a:xfrm>
            <a:custGeom>
              <a:avLst/>
              <a:gdLst/>
              <a:ahLst/>
              <a:cxnLst/>
              <a:rect l="l" t="t" r="r" b="b"/>
              <a:pathLst>
                <a:path w="14659" h="14658" extrusionOk="0">
                  <a:moveTo>
                    <a:pt x="13786" y="570"/>
                  </a:moveTo>
                  <a:cubicBezTo>
                    <a:pt x="13956" y="570"/>
                    <a:pt x="14070" y="702"/>
                    <a:pt x="14070" y="854"/>
                  </a:cubicBezTo>
                  <a:lnTo>
                    <a:pt x="14070" y="2276"/>
                  </a:lnTo>
                  <a:lnTo>
                    <a:pt x="570" y="2276"/>
                  </a:lnTo>
                  <a:lnTo>
                    <a:pt x="570" y="854"/>
                  </a:lnTo>
                  <a:cubicBezTo>
                    <a:pt x="570" y="702"/>
                    <a:pt x="683" y="570"/>
                    <a:pt x="854" y="570"/>
                  </a:cubicBezTo>
                  <a:close/>
                  <a:moveTo>
                    <a:pt x="14070" y="2864"/>
                  </a:moveTo>
                  <a:lnTo>
                    <a:pt x="14070" y="13786"/>
                  </a:lnTo>
                  <a:cubicBezTo>
                    <a:pt x="14070" y="13956"/>
                    <a:pt x="13956" y="14070"/>
                    <a:pt x="13786" y="14070"/>
                  </a:cubicBezTo>
                  <a:lnTo>
                    <a:pt x="854" y="14070"/>
                  </a:lnTo>
                  <a:cubicBezTo>
                    <a:pt x="683" y="14070"/>
                    <a:pt x="570" y="13956"/>
                    <a:pt x="570" y="13786"/>
                  </a:cubicBezTo>
                  <a:lnTo>
                    <a:pt x="570" y="2864"/>
                  </a:lnTo>
                  <a:close/>
                  <a:moveTo>
                    <a:pt x="854" y="1"/>
                  </a:moveTo>
                  <a:cubicBezTo>
                    <a:pt x="380" y="1"/>
                    <a:pt x="1" y="380"/>
                    <a:pt x="1" y="854"/>
                  </a:cubicBezTo>
                  <a:lnTo>
                    <a:pt x="1" y="13786"/>
                  </a:lnTo>
                  <a:cubicBezTo>
                    <a:pt x="1" y="14260"/>
                    <a:pt x="380" y="14639"/>
                    <a:pt x="854" y="14658"/>
                  </a:cubicBezTo>
                  <a:lnTo>
                    <a:pt x="13786" y="14658"/>
                  </a:lnTo>
                  <a:cubicBezTo>
                    <a:pt x="14260" y="14639"/>
                    <a:pt x="14639" y="14260"/>
                    <a:pt x="14658" y="13786"/>
                  </a:cubicBezTo>
                  <a:lnTo>
                    <a:pt x="14658" y="854"/>
                  </a:lnTo>
                  <a:cubicBezTo>
                    <a:pt x="14639" y="380"/>
                    <a:pt x="14260" y="1"/>
                    <a:pt x="137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3"/>
            <p:cNvSpPr/>
            <p:nvPr/>
          </p:nvSpPr>
          <p:spPr>
            <a:xfrm>
              <a:off x="3869138" y="1461125"/>
              <a:ext cx="280650" cy="143175"/>
            </a:xfrm>
            <a:custGeom>
              <a:avLst/>
              <a:gdLst/>
              <a:ahLst/>
              <a:cxnLst/>
              <a:rect l="l" t="t" r="r" b="b"/>
              <a:pathLst>
                <a:path w="11226" h="5727" extrusionOk="0">
                  <a:moveTo>
                    <a:pt x="10372" y="569"/>
                  </a:moveTo>
                  <a:cubicBezTo>
                    <a:pt x="10524" y="569"/>
                    <a:pt x="10657" y="702"/>
                    <a:pt x="10657" y="853"/>
                  </a:cubicBezTo>
                  <a:lnTo>
                    <a:pt x="10657" y="4873"/>
                  </a:lnTo>
                  <a:cubicBezTo>
                    <a:pt x="10657" y="5025"/>
                    <a:pt x="10524" y="5158"/>
                    <a:pt x="10372" y="5158"/>
                  </a:cubicBezTo>
                  <a:lnTo>
                    <a:pt x="873" y="5158"/>
                  </a:lnTo>
                  <a:cubicBezTo>
                    <a:pt x="702" y="5158"/>
                    <a:pt x="588" y="5025"/>
                    <a:pt x="588" y="4873"/>
                  </a:cubicBezTo>
                  <a:lnTo>
                    <a:pt x="569" y="853"/>
                  </a:lnTo>
                  <a:cubicBezTo>
                    <a:pt x="569" y="702"/>
                    <a:pt x="702" y="569"/>
                    <a:pt x="854" y="569"/>
                  </a:cubicBezTo>
                  <a:close/>
                  <a:moveTo>
                    <a:pt x="873" y="0"/>
                  </a:moveTo>
                  <a:cubicBezTo>
                    <a:pt x="399" y="0"/>
                    <a:pt x="0" y="379"/>
                    <a:pt x="19" y="853"/>
                  </a:cubicBezTo>
                  <a:lnTo>
                    <a:pt x="19" y="4873"/>
                  </a:lnTo>
                  <a:cubicBezTo>
                    <a:pt x="19" y="5347"/>
                    <a:pt x="399" y="5727"/>
                    <a:pt x="873" y="5727"/>
                  </a:cubicBezTo>
                  <a:lnTo>
                    <a:pt x="10372" y="5727"/>
                  </a:lnTo>
                  <a:cubicBezTo>
                    <a:pt x="10846" y="5727"/>
                    <a:pt x="11226" y="5347"/>
                    <a:pt x="11226" y="4873"/>
                  </a:cubicBezTo>
                  <a:lnTo>
                    <a:pt x="11226" y="853"/>
                  </a:lnTo>
                  <a:cubicBezTo>
                    <a:pt x="11226" y="379"/>
                    <a:pt x="10846" y="0"/>
                    <a:pt x="103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3"/>
            <p:cNvSpPr/>
            <p:nvPr/>
          </p:nvSpPr>
          <p:spPr>
            <a:xfrm>
              <a:off x="3867713" y="1632825"/>
              <a:ext cx="285100" cy="43050"/>
            </a:xfrm>
            <a:custGeom>
              <a:avLst/>
              <a:gdLst/>
              <a:ahLst/>
              <a:cxnLst/>
              <a:rect l="l" t="t" r="r" b="b"/>
              <a:pathLst>
                <a:path w="11404" h="1722" extrusionOk="0">
                  <a:moveTo>
                    <a:pt x="3376" y="565"/>
                  </a:moveTo>
                  <a:cubicBezTo>
                    <a:pt x="3641" y="565"/>
                    <a:pt x="3755" y="868"/>
                    <a:pt x="3584" y="1058"/>
                  </a:cubicBezTo>
                  <a:cubicBezTo>
                    <a:pt x="3523" y="1113"/>
                    <a:pt x="3449" y="1139"/>
                    <a:pt x="3378" y="1139"/>
                  </a:cubicBezTo>
                  <a:cubicBezTo>
                    <a:pt x="3230" y="1139"/>
                    <a:pt x="3091" y="1029"/>
                    <a:pt x="3091" y="850"/>
                  </a:cubicBezTo>
                  <a:cubicBezTo>
                    <a:pt x="3091" y="698"/>
                    <a:pt x="3224" y="565"/>
                    <a:pt x="3376" y="565"/>
                  </a:cubicBezTo>
                  <a:close/>
                  <a:moveTo>
                    <a:pt x="3385" y="1"/>
                  </a:moveTo>
                  <a:cubicBezTo>
                    <a:pt x="3049" y="1"/>
                    <a:pt x="2712" y="195"/>
                    <a:pt x="2579" y="584"/>
                  </a:cubicBezTo>
                  <a:lnTo>
                    <a:pt x="342" y="584"/>
                  </a:lnTo>
                  <a:cubicBezTo>
                    <a:pt x="0" y="603"/>
                    <a:pt x="0" y="1115"/>
                    <a:pt x="342" y="1153"/>
                  </a:cubicBezTo>
                  <a:lnTo>
                    <a:pt x="2579" y="1153"/>
                  </a:lnTo>
                  <a:cubicBezTo>
                    <a:pt x="2712" y="1532"/>
                    <a:pt x="3049" y="1722"/>
                    <a:pt x="3385" y="1722"/>
                  </a:cubicBezTo>
                  <a:cubicBezTo>
                    <a:pt x="3722" y="1722"/>
                    <a:pt x="4058" y="1532"/>
                    <a:pt x="4191" y="1153"/>
                  </a:cubicBezTo>
                  <a:lnTo>
                    <a:pt x="10998" y="1153"/>
                  </a:lnTo>
                  <a:cubicBezTo>
                    <a:pt x="11010" y="1154"/>
                    <a:pt x="11021" y="1154"/>
                    <a:pt x="11032" y="1154"/>
                  </a:cubicBezTo>
                  <a:cubicBezTo>
                    <a:pt x="11399" y="1154"/>
                    <a:pt x="11404" y="581"/>
                    <a:pt x="11047" y="581"/>
                  </a:cubicBezTo>
                  <a:cubicBezTo>
                    <a:pt x="11032" y="581"/>
                    <a:pt x="11015" y="582"/>
                    <a:pt x="10998" y="584"/>
                  </a:cubicBezTo>
                  <a:lnTo>
                    <a:pt x="4191" y="584"/>
                  </a:lnTo>
                  <a:cubicBezTo>
                    <a:pt x="4058" y="195"/>
                    <a:pt x="3722" y="1"/>
                    <a:pt x="33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3"/>
            <p:cNvSpPr/>
            <p:nvPr/>
          </p:nvSpPr>
          <p:spPr>
            <a:xfrm>
              <a:off x="3973888" y="1496900"/>
              <a:ext cx="78725" cy="71550"/>
            </a:xfrm>
            <a:custGeom>
              <a:avLst/>
              <a:gdLst/>
              <a:ahLst/>
              <a:cxnLst/>
              <a:rect l="l" t="t" r="r" b="b"/>
              <a:pathLst>
                <a:path w="3149" h="2862" extrusionOk="0">
                  <a:moveTo>
                    <a:pt x="570" y="731"/>
                  </a:moveTo>
                  <a:lnTo>
                    <a:pt x="2143" y="1432"/>
                  </a:lnTo>
                  <a:lnTo>
                    <a:pt x="570" y="2153"/>
                  </a:lnTo>
                  <a:lnTo>
                    <a:pt x="570" y="731"/>
                  </a:lnTo>
                  <a:close/>
                  <a:moveTo>
                    <a:pt x="280" y="0"/>
                  </a:moveTo>
                  <a:cubicBezTo>
                    <a:pt x="131" y="0"/>
                    <a:pt x="1" y="130"/>
                    <a:pt x="1" y="295"/>
                  </a:cubicBezTo>
                  <a:lnTo>
                    <a:pt x="1" y="2570"/>
                  </a:lnTo>
                  <a:cubicBezTo>
                    <a:pt x="1" y="2665"/>
                    <a:pt x="39" y="2760"/>
                    <a:pt x="115" y="2817"/>
                  </a:cubicBezTo>
                  <a:cubicBezTo>
                    <a:pt x="167" y="2848"/>
                    <a:pt x="219" y="2862"/>
                    <a:pt x="271" y="2862"/>
                  </a:cubicBezTo>
                  <a:cubicBezTo>
                    <a:pt x="314" y="2862"/>
                    <a:pt x="356" y="2853"/>
                    <a:pt x="399" y="2836"/>
                  </a:cubicBezTo>
                  <a:lnTo>
                    <a:pt x="2978" y="1698"/>
                  </a:lnTo>
                  <a:cubicBezTo>
                    <a:pt x="3073" y="1641"/>
                    <a:pt x="3148" y="1546"/>
                    <a:pt x="3148" y="1432"/>
                  </a:cubicBezTo>
                  <a:cubicBezTo>
                    <a:pt x="3148" y="1319"/>
                    <a:pt x="3073" y="1224"/>
                    <a:pt x="2978" y="1167"/>
                  </a:cubicBezTo>
                  <a:lnTo>
                    <a:pt x="399" y="29"/>
                  </a:lnTo>
                  <a:cubicBezTo>
                    <a:pt x="359" y="9"/>
                    <a:pt x="319" y="0"/>
                    <a:pt x="2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 name="Google Shape;618;p33"/>
          <p:cNvGrpSpPr/>
          <p:nvPr/>
        </p:nvGrpSpPr>
        <p:grpSpPr>
          <a:xfrm>
            <a:off x="2188928" y="3527177"/>
            <a:ext cx="231293" cy="365730"/>
            <a:chOff x="1461488" y="3250125"/>
            <a:chExt cx="394900" cy="624325"/>
          </a:xfrm>
        </p:grpSpPr>
        <p:sp>
          <p:nvSpPr>
            <p:cNvPr id="619" name="Google Shape;619;p33"/>
            <p:cNvSpPr/>
            <p:nvPr/>
          </p:nvSpPr>
          <p:spPr>
            <a:xfrm>
              <a:off x="1474763" y="3313650"/>
              <a:ext cx="370725" cy="548950"/>
            </a:xfrm>
            <a:custGeom>
              <a:avLst/>
              <a:gdLst/>
              <a:ahLst/>
              <a:cxnLst/>
              <a:rect l="l" t="t" r="r" b="b"/>
              <a:pathLst>
                <a:path w="14829" h="21958" extrusionOk="0">
                  <a:moveTo>
                    <a:pt x="4589" y="1"/>
                  </a:moveTo>
                  <a:cubicBezTo>
                    <a:pt x="3774" y="1"/>
                    <a:pt x="3129" y="645"/>
                    <a:pt x="3129" y="1461"/>
                  </a:cubicBezTo>
                  <a:lnTo>
                    <a:pt x="3129" y="8704"/>
                  </a:lnTo>
                  <a:lnTo>
                    <a:pt x="1593" y="9747"/>
                  </a:lnTo>
                  <a:cubicBezTo>
                    <a:pt x="513" y="10448"/>
                    <a:pt x="1" y="11757"/>
                    <a:pt x="285" y="13008"/>
                  </a:cubicBezTo>
                  <a:cubicBezTo>
                    <a:pt x="892" y="15568"/>
                    <a:pt x="2219" y="17900"/>
                    <a:pt x="4096" y="19720"/>
                  </a:cubicBezTo>
                  <a:lnTo>
                    <a:pt x="4096" y="21958"/>
                  </a:lnTo>
                  <a:lnTo>
                    <a:pt x="12838" y="21958"/>
                  </a:lnTo>
                  <a:lnTo>
                    <a:pt x="12838" y="19720"/>
                  </a:lnTo>
                  <a:cubicBezTo>
                    <a:pt x="14108" y="17824"/>
                    <a:pt x="14791" y="15587"/>
                    <a:pt x="14791" y="13312"/>
                  </a:cubicBezTo>
                  <a:lnTo>
                    <a:pt x="14791" y="9519"/>
                  </a:lnTo>
                  <a:cubicBezTo>
                    <a:pt x="14829" y="8685"/>
                    <a:pt x="14165" y="8002"/>
                    <a:pt x="13331" y="8002"/>
                  </a:cubicBezTo>
                  <a:cubicBezTo>
                    <a:pt x="12542" y="8002"/>
                    <a:pt x="11906" y="8612"/>
                    <a:pt x="11871" y="9384"/>
                  </a:cubicBezTo>
                  <a:lnTo>
                    <a:pt x="11871" y="9384"/>
                  </a:lnTo>
                  <a:lnTo>
                    <a:pt x="11871" y="8552"/>
                  </a:lnTo>
                  <a:cubicBezTo>
                    <a:pt x="11871" y="7737"/>
                    <a:pt x="11226" y="7092"/>
                    <a:pt x="10411" y="7092"/>
                  </a:cubicBezTo>
                  <a:cubicBezTo>
                    <a:pt x="9614" y="7092"/>
                    <a:pt x="8951" y="7737"/>
                    <a:pt x="8951" y="8552"/>
                  </a:cubicBezTo>
                  <a:lnTo>
                    <a:pt x="8951" y="7566"/>
                  </a:lnTo>
                  <a:cubicBezTo>
                    <a:pt x="8951" y="6770"/>
                    <a:pt x="8306" y="6106"/>
                    <a:pt x="7509" y="6106"/>
                  </a:cubicBezTo>
                  <a:cubicBezTo>
                    <a:pt x="6694" y="6106"/>
                    <a:pt x="6049" y="6770"/>
                    <a:pt x="6049" y="7566"/>
                  </a:cubicBezTo>
                  <a:lnTo>
                    <a:pt x="6049" y="1461"/>
                  </a:lnTo>
                  <a:cubicBezTo>
                    <a:pt x="6049" y="645"/>
                    <a:pt x="5386" y="1"/>
                    <a:pt x="45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3"/>
            <p:cNvSpPr/>
            <p:nvPr/>
          </p:nvSpPr>
          <p:spPr>
            <a:xfrm>
              <a:off x="1783838" y="3624350"/>
              <a:ext cx="28475" cy="24475"/>
            </a:xfrm>
            <a:custGeom>
              <a:avLst/>
              <a:gdLst/>
              <a:ahLst/>
              <a:cxnLst/>
              <a:rect l="l" t="t" r="r" b="b"/>
              <a:pathLst>
                <a:path w="1139" h="979" extrusionOk="0">
                  <a:moveTo>
                    <a:pt x="492" y="1"/>
                  </a:moveTo>
                  <a:cubicBezTo>
                    <a:pt x="242" y="1"/>
                    <a:pt x="1" y="191"/>
                    <a:pt x="1" y="485"/>
                  </a:cubicBezTo>
                  <a:cubicBezTo>
                    <a:pt x="1" y="751"/>
                    <a:pt x="209" y="978"/>
                    <a:pt x="475" y="978"/>
                  </a:cubicBezTo>
                  <a:cubicBezTo>
                    <a:pt x="911" y="978"/>
                    <a:pt x="1138" y="466"/>
                    <a:pt x="835" y="144"/>
                  </a:cubicBezTo>
                  <a:cubicBezTo>
                    <a:pt x="736" y="45"/>
                    <a:pt x="613" y="1"/>
                    <a:pt x="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3"/>
            <p:cNvSpPr/>
            <p:nvPr/>
          </p:nvSpPr>
          <p:spPr>
            <a:xfrm>
              <a:off x="1461488" y="3301325"/>
              <a:ext cx="394900" cy="573125"/>
            </a:xfrm>
            <a:custGeom>
              <a:avLst/>
              <a:gdLst/>
              <a:ahLst/>
              <a:cxnLst/>
              <a:rect l="l" t="t" r="r" b="b"/>
              <a:pathLst>
                <a:path w="15796" h="22925" extrusionOk="0">
                  <a:moveTo>
                    <a:pt x="5120" y="972"/>
                  </a:moveTo>
                  <a:cubicBezTo>
                    <a:pt x="5604" y="972"/>
                    <a:pt x="6087" y="1299"/>
                    <a:pt x="6087" y="1954"/>
                  </a:cubicBezTo>
                  <a:lnTo>
                    <a:pt x="6087" y="11472"/>
                  </a:lnTo>
                  <a:cubicBezTo>
                    <a:pt x="6087" y="11795"/>
                    <a:pt x="6334" y="11956"/>
                    <a:pt x="6580" y="11956"/>
                  </a:cubicBezTo>
                  <a:cubicBezTo>
                    <a:pt x="6827" y="11956"/>
                    <a:pt x="7073" y="11795"/>
                    <a:pt x="7073" y="11472"/>
                  </a:cubicBezTo>
                  <a:lnTo>
                    <a:pt x="7073" y="8059"/>
                  </a:lnTo>
                  <a:cubicBezTo>
                    <a:pt x="7073" y="7415"/>
                    <a:pt x="7557" y="7092"/>
                    <a:pt x="8040" y="7092"/>
                  </a:cubicBezTo>
                  <a:cubicBezTo>
                    <a:pt x="8524" y="7092"/>
                    <a:pt x="9008" y="7415"/>
                    <a:pt x="9008" y="8059"/>
                  </a:cubicBezTo>
                  <a:lnTo>
                    <a:pt x="9008" y="11472"/>
                  </a:lnTo>
                  <a:cubicBezTo>
                    <a:pt x="9008" y="11795"/>
                    <a:pt x="9249" y="11956"/>
                    <a:pt x="9491" y="11956"/>
                  </a:cubicBezTo>
                  <a:cubicBezTo>
                    <a:pt x="9733" y="11956"/>
                    <a:pt x="9975" y="11795"/>
                    <a:pt x="9975" y="11472"/>
                  </a:cubicBezTo>
                  <a:lnTo>
                    <a:pt x="9975" y="9045"/>
                  </a:lnTo>
                  <a:cubicBezTo>
                    <a:pt x="9975" y="8391"/>
                    <a:pt x="10463" y="8064"/>
                    <a:pt x="10951" y="8064"/>
                  </a:cubicBezTo>
                  <a:cubicBezTo>
                    <a:pt x="11439" y="8064"/>
                    <a:pt x="11928" y="8391"/>
                    <a:pt x="11928" y="9045"/>
                  </a:cubicBezTo>
                  <a:lnTo>
                    <a:pt x="11928" y="11472"/>
                  </a:lnTo>
                  <a:cubicBezTo>
                    <a:pt x="11928" y="11795"/>
                    <a:pt x="12169" y="11956"/>
                    <a:pt x="12411" y="11956"/>
                  </a:cubicBezTo>
                  <a:cubicBezTo>
                    <a:pt x="12653" y="11956"/>
                    <a:pt x="12895" y="11795"/>
                    <a:pt x="12895" y="11472"/>
                  </a:cubicBezTo>
                  <a:lnTo>
                    <a:pt x="12895" y="10012"/>
                  </a:lnTo>
                  <a:cubicBezTo>
                    <a:pt x="12857" y="9330"/>
                    <a:pt x="13359" y="8988"/>
                    <a:pt x="13862" y="8988"/>
                  </a:cubicBezTo>
                  <a:cubicBezTo>
                    <a:pt x="14364" y="8988"/>
                    <a:pt x="14867" y="9330"/>
                    <a:pt x="14829" y="10012"/>
                  </a:cubicBezTo>
                  <a:lnTo>
                    <a:pt x="14829" y="13805"/>
                  </a:lnTo>
                  <a:cubicBezTo>
                    <a:pt x="14829" y="15985"/>
                    <a:pt x="14184" y="18128"/>
                    <a:pt x="12970" y="19948"/>
                  </a:cubicBezTo>
                  <a:cubicBezTo>
                    <a:pt x="12914" y="20024"/>
                    <a:pt x="12895" y="20119"/>
                    <a:pt x="12895" y="20213"/>
                  </a:cubicBezTo>
                  <a:lnTo>
                    <a:pt x="12895" y="21977"/>
                  </a:lnTo>
                  <a:lnTo>
                    <a:pt x="5120" y="21977"/>
                  </a:lnTo>
                  <a:lnTo>
                    <a:pt x="5120" y="20213"/>
                  </a:lnTo>
                  <a:cubicBezTo>
                    <a:pt x="5120" y="20081"/>
                    <a:pt x="5064" y="19967"/>
                    <a:pt x="4969" y="19872"/>
                  </a:cubicBezTo>
                  <a:cubicBezTo>
                    <a:pt x="4040" y="18962"/>
                    <a:pt x="3243" y="17938"/>
                    <a:pt x="2617" y="16800"/>
                  </a:cubicBezTo>
                  <a:cubicBezTo>
                    <a:pt x="2011" y="15720"/>
                    <a:pt x="1575" y="14582"/>
                    <a:pt x="1290" y="13387"/>
                  </a:cubicBezTo>
                  <a:cubicBezTo>
                    <a:pt x="1044" y="12326"/>
                    <a:pt x="1480" y="11226"/>
                    <a:pt x="2390" y="10638"/>
                  </a:cubicBezTo>
                  <a:lnTo>
                    <a:pt x="3186" y="10107"/>
                  </a:lnTo>
                  <a:lnTo>
                    <a:pt x="3186" y="13406"/>
                  </a:lnTo>
                  <a:cubicBezTo>
                    <a:pt x="3186" y="13729"/>
                    <a:pt x="3428" y="13890"/>
                    <a:pt x="3670" y="13890"/>
                  </a:cubicBezTo>
                  <a:cubicBezTo>
                    <a:pt x="3912" y="13890"/>
                    <a:pt x="4153" y="13729"/>
                    <a:pt x="4153" y="13406"/>
                  </a:cubicBezTo>
                  <a:lnTo>
                    <a:pt x="4153" y="1954"/>
                  </a:lnTo>
                  <a:cubicBezTo>
                    <a:pt x="4153" y="1299"/>
                    <a:pt x="4637" y="972"/>
                    <a:pt x="5120" y="972"/>
                  </a:cubicBezTo>
                  <a:close/>
                  <a:moveTo>
                    <a:pt x="5101" y="1"/>
                  </a:moveTo>
                  <a:cubicBezTo>
                    <a:pt x="4040" y="1"/>
                    <a:pt x="3167" y="873"/>
                    <a:pt x="3167" y="1954"/>
                  </a:cubicBezTo>
                  <a:lnTo>
                    <a:pt x="3167" y="8931"/>
                  </a:lnTo>
                  <a:lnTo>
                    <a:pt x="1840" y="9823"/>
                  </a:lnTo>
                  <a:cubicBezTo>
                    <a:pt x="589" y="10657"/>
                    <a:pt x="1" y="12155"/>
                    <a:pt x="342" y="13615"/>
                  </a:cubicBezTo>
                  <a:lnTo>
                    <a:pt x="361" y="13615"/>
                  </a:lnTo>
                  <a:cubicBezTo>
                    <a:pt x="949" y="16175"/>
                    <a:pt x="2257" y="18526"/>
                    <a:pt x="4134" y="20403"/>
                  </a:cubicBezTo>
                  <a:lnTo>
                    <a:pt x="4153" y="20403"/>
                  </a:lnTo>
                  <a:lnTo>
                    <a:pt x="4153" y="22451"/>
                  </a:lnTo>
                  <a:cubicBezTo>
                    <a:pt x="4153" y="22716"/>
                    <a:pt x="4362" y="22925"/>
                    <a:pt x="4627" y="22925"/>
                  </a:cubicBezTo>
                  <a:lnTo>
                    <a:pt x="13369" y="22925"/>
                  </a:lnTo>
                  <a:cubicBezTo>
                    <a:pt x="13634" y="22925"/>
                    <a:pt x="13862" y="22716"/>
                    <a:pt x="13843" y="22451"/>
                  </a:cubicBezTo>
                  <a:lnTo>
                    <a:pt x="13843" y="20346"/>
                  </a:lnTo>
                  <a:cubicBezTo>
                    <a:pt x="15113" y="18393"/>
                    <a:pt x="15796" y="16118"/>
                    <a:pt x="15796" y="13786"/>
                  </a:cubicBezTo>
                  <a:lnTo>
                    <a:pt x="15796" y="9993"/>
                  </a:lnTo>
                  <a:cubicBezTo>
                    <a:pt x="15796" y="8851"/>
                    <a:pt x="14853" y="8046"/>
                    <a:pt x="13842" y="8046"/>
                  </a:cubicBezTo>
                  <a:cubicBezTo>
                    <a:pt x="13477" y="8046"/>
                    <a:pt x="13104" y="8150"/>
                    <a:pt x="12762" y="8382"/>
                  </a:cubicBezTo>
                  <a:cubicBezTo>
                    <a:pt x="12496" y="7604"/>
                    <a:pt x="11757" y="7092"/>
                    <a:pt x="10942" y="7092"/>
                  </a:cubicBezTo>
                  <a:cubicBezTo>
                    <a:pt x="10913" y="7091"/>
                    <a:pt x="10885" y="7090"/>
                    <a:pt x="10856" y="7090"/>
                  </a:cubicBezTo>
                  <a:cubicBezTo>
                    <a:pt x="10489" y="7090"/>
                    <a:pt x="10142" y="7203"/>
                    <a:pt x="9861" y="7415"/>
                  </a:cubicBezTo>
                  <a:cubicBezTo>
                    <a:pt x="9566" y="6597"/>
                    <a:pt x="8806" y="6111"/>
                    <a:pt x="8018" y="6111"/>
                  </a:cubicBezTo>
                  <a:cubicBezTo>
                    <a:pt x="7691" y="6111"/>
                    <a:pt x="7360" y="6194"/>
                    <a:pt x="7054" y="6372"/>
                  </a:cubicBezTo>
                  <a:lnTo>
                    <a:pt x="7054" y="1954"/>
                  </a:lnTo>
                  <a:cubicBezTo>
                    <a:pt x="7054" y="873"/>
                    <a:pt x="6182" y="1"/>
                    <a:pt x="51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3"/>
            <p:cNvSpPr/>
            <p:nvPr/>
          </p:nvSpPr>
          <p:spPr>
            <a:xfrm>
              <a:off x="1741663" y="3674550"/>
              <a:ext cx="63050" cy="117175"/>
            </a:xfrm>
            <a:custGeom>
              <a:avLst/>
              <a:gdLst/>
              <a:ahLst/>
              <a:cxnLst/>
              <a:rect l="l" t="t" r="r" b="b"/>
              <a:pathLst>
                <a:path w="2522" h="4687" extrusionOk="0">
                  <a:moveTo>
                    <a:pt x="2023" y="1"/>
                  </a:moveTo>
                  <a:cubicBezTo>
                    <a:pt x="1835" y="1"/>
                    <a:pt x="1648" y="106"/>
                    <a:pt x="1574" y="336"/>
                  </a:cubicBezTo>
                  <a:cubicBezTo>
                    <a:pt x="1365" y="1625"/>
                    <a:pt x="872" y="2857"/>
                    <a:pt x="152" y="3938"/>
                  </a:cubicBezTo>
                  <a:cubicBezTo>
                    <a:pt x="0" y="4147"/>
                    <a:pt x="57" y="4469"/>
                    <a:pt x="284" y="4602"/>
                  </a:cubicBezTo>
                  <a:cubicBezTo>
                    <a:pt x="370" y="4659"/>
                    <a:pt x="464" y="4687"/>
                    <a:pt x="556" y="4687"/>
                  </a:cubicBezTo>
                  <a:cubicBezTo>
                    <a:pt x="707" y="4687"/>
                    <a:pt x="854" y="4611"/>
                    <a:pt x="948" y="4469"/>
                  </a:cubicBezTo>
                  <a:cubicBezTo>
                    <a:pt x="1763" y="3275"/>
                    <a:pt x="2294" y="1909"/>
                    <a:pt x="2522" y="506"/>
                  </a:cubicBezTo>
                  <a:cubicBezTo>
                    <a:pt x="2522" y="183"/>
                    <a:pt x="2271" y="1"/>
                    <a:pt x="20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3"/>
            <p:cNvSpPr/>
            <p:nvPr/>
          </p:nvSpPr>
          <p:spPr>
            <a:xfrm>
              <a:off x="1490888" y="3250125"/>
              <a:ext cx="196750" cy="112150"/>
            </a:xfrm>
            <a:custGeom>
              <a:avLst/>
              <a:gdLst/>
              <a:ahLst/>
              <a:cxnLst/>
              <a:rect l="l" t="t" r="r" b="b"/>
              <a:pathLst>
                <a:path w="7870" h="4486" extrusionOk="0">
                  <a:moveTo>
                    <a:pt x="3925" y="1"/>
                  </a:moveTo>
                  <a:cubicBezTo>
                    <a:pt x="1745" y="1"/>
                    <a:pt x="0" y="1802"/>
                    <a:pt x="38" y="4002"/>
                  </a:cubicBezTo>
                  <a:cubicBezTo>
                    <a:pt x="38" y="4267"/>
                    <a:pt x="247" y="4476"/>
                    <a:pt x="512" y="4476"/>
                  </a:cubicBezTo>
                  <a:lnTo>
                    <a:pt x="550" y="4476"/>
                  </a:lnTo>
                  <a:cubicBezTo>
                    <a:pt x="816" y="4476"/>
                    <a:pt x="1024" y="4267"/>
                    <a:pt x="1024" y="4002"/>
                  </a:cubicBezTo>
                  <a:cubicBezTo>
                    <a:pt x="1024" y="2390"/>
                    <a:pt x="2314" y="1082"/>
                    <a:pt x="3925" y="1082"/>
                  </a:cubicBezTo>
                  <a:cubicBezTo>
                    <a:pt x="5537" y="1082"/>
                    <a:pt x="6846" y="2390"/>
                    <a:pt x="6846" y="4002"/>
                  </a:cubicBezTo>
                  <a:cubicBezTo>
                    <a:pt x="6846" y="4324"/>
                    <a:pt x="7087" y="4485"/>
                    <a:pt x="7329" y="4485"/>
                  </a:cubicBezTo>
                  <a:cubicBezTo>
                    <a:pt x="7571" y="4485"/>
                    <a:pt x="7813" y="4324"/>
                    <a:pt x="7813" y="4002"/>
                  </a:cubicBezTo>
                  <a:cubicBezTo>
                    <a:pt x="7869" y="1802"/>
                    <a:pt x="6125" y="1"/>
                    <a:pt x="39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 name="Google Shape;624;p33"/>
          <p:cNvSpPr txBox="1"/>
          <p:nvPr/>
        </p:nvSpPr>
        <p:spPr>
          <a:xfrm>
            <a:off x="2479763" y="3459992"/>
            <a:ext cx="1392900" cy="50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3"/>
                </a:solidFill>
                <a:latin typeface="Fira Code"/>
                <a:ea typeface="Fira Code"/>
                <a:cs typeface="Fira Code"/>
                <a:sym typeface="Fira Code"/>
              </a:rPr>
              <a:t>Venus has a nice name</a:t>
            </a:r>
            <a:endParaRPr>
              <a:solidFill>
                <a:schemeClr val="accent3"/>
              </a:solidFill>
              <a:latin typeface="Fira Code"/>
              <a:ea typeface="Fira Code"/>
              <a:cs typeface="Fira Code"/>
              <a:sym typeface="Fira Code"/>
            </a:endParaRPr>
          </a:p>
        </p:txBody>
      </p:sp>
      <p:sp>
        <p:nvSpPr>
          <p:cNvPr id="625" name="Google Shape;625;p33"/>
          <p:cNvSpPr txBox="1"/>
          <p:nvPr/>
        </p:nvSpPr>
        <p:spPr>
          <a:xfrm>
            <a:off x="4709225" y="3459992"/>
            <a:ext cx="1392900" cy="50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3"/>
                </a:solidFill>
                <a:latin typeface="Fira Code"/>
                <a:ea typeface="Fira Code"/>
                <a:cs typeface="Fira Code"/>
                <a:sym typeface="Fira Code"/>
              </a:rPr>
              <a:t>Mars is a cold place</a:t>
            </a:r>
            <a:endParaRPr>
              <a:solidFill>
                <a:schemeClr val="accent3"/>
              </a:solidFill>
              <a:latin typeface="Fira Code"/>
              <a:ea typeface="Fira Code"/>
              <a:cs typeface="Fira Code"/>
              <a:sym typeface="Fira Code"/>
            </a:endParaRPr>
          </a:p>
        </p:txBody>
      </p:sp>
      <p:sp>
        <p:nvSpPr>
          <p:cNvPr id="626" name="Google Shape;626;p33"/>
          <p:cNvSpPr txBox="1"/>
          <p:nvPr/>
        </p:nvSpPr>
        <p:spPr>
          <a:xfrm>
            <a:off x="6972975" y="3459992"/>
            <a:ext cx="1392900" cy="50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3"/>
                </a:solidFill>
                <a:latin typeface="Fira Code"/>
                <a:ea typeface="Fira Code"/>
                <a:cs typeface="Fira Code"/>
                <a:sym typeface="Fira Code"/>
              </a:rPr>
              <a:t>Jupiter is a gas giant</a:t>
            </a:r>
            <a:endParaRPr>
              <a:solidFill>
                <a:schemeClr val="accent3"/>
              </a:solidFill>
              <a:latin typeface="Fira Code"/>
              <a:ea typeface="Fira Code"/>
              <a:cs typeface="Fira Code"/>
              <a:sym typeface="Fira Code"/>
            </a:endParaRPr>
          </a:p>
        </p:txBody>
      </p:sp>
      <p:sp>
        <p:nvSpPr>
          <p:cNvPr id="627" name="Google Shape;627;p33"/>
          <p:cNvSpPr txBox="1">
            <a:spLocks noGrp="1"/>
          </p:cNvSpPr>
          <p:nvPr>
            <p:ph type="subTitle" idx="4294967295"/>
          </p:nvPr>
        </p:nvSpPr>
        <p:spPr>
          <a:xfrm>
            <a:off x="710125" y="4694725"/>
            <a:ext cx="4865100" cy="35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rPr>
              <a:t>Programming Language</a:t>
            </a:r>
            <a:endParaRPr sz="1400">
              <a:solidFill>
                <a:schemeClr val="accent3"/>
              </a:solidFill>
            </a:endParaRPr>
          </a:p>
        </p:txBody>
      </p:sp>
      <p:sp>
        <p:nvSpPr>
          <p:cNvPr id="628" name="Google Shape;628;p33"/>
          <p:cNvSpPr txBox="1">
            <a:spLocks noGrp="1"/>
          </p:cNvSpPr>
          <p:nvPr>
            <p:ph type="subTitle" idx="4294967295"/>
          </p:nvPr>
        </p:nvSpPr>
        <p:spPr>
          <a:xfrm>
            <a:off x="-5975" y="91525"/>
            <a:ext cx="4572000" cy="35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accent3"/>
                </a:solidFill>
              </a:rPr>
              <a:t>forbeginners.html</a:t>
            </a:r>
            <a:endParaRPr sz="1400">
              <a:solidFill>
                <a:schemeClr val="accent3"/>
              </a:solidFill>
            </a:endParaRPr>
          </a:p>
        </p:txBody>
      </p:sp>
      <p:sp>
        <p:nvSpPr>
          <p:cNvPr id="629" name="Google Shape;629;p33"/>
          <p:cNvSpPr txBox="1">
            <a:spLocks noGrp="1"/>
          </p:cNvSpPr>
          <p:nvPr>
            <p:ph type="subTitle" idx="4294967295"/>
          </p:nvPr>
        </p:nvSpPr>
        <p:spPr>
          <a:xfrm>
            <a:off x="4572000" y="91525"/>
            <a:ext cx="4572000" cy="35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accent3"/>
                </a:solidFill>
              </a:rPr>
              <a:t>workshop.css</a:t>
            </a:r>
            <a:endParaRPr sz="1400">
              <a:solidFill>
                <a:schemeClr val="accent3"/>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0"/>
          <p:cNvSpPr txBox="1">
            <a:spLocks noGrp="1"/>
          </p:cNvSpPr>
          <p:nvPr>
            <p:ph type="title"/>
          </p:nvPr>
        </p:nvSpPr>
        <p:spPr>
          <a:xfrm flipH="1">
            <a:off x="1185769" y="594119"/>
            <a:ext cx="1842300" cy="11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dirty="0"/>
              <a:t>03 </a:t>
            </a:r>
            <a:r>
              <a:rPr lang="en" sz="5000" dirty="0">
                <a:solidFill>
                  <a:schemeClr val="accent6"/>
                </a:solidFill>
              </a:rPr>
              <a:t>[</a:t>
            </a:r>
            <a:endParaRPr sz="5000" dirty="0">
              <a:solidFill>
                <a:schemeClr val="accent6"/>
              </a:solidFill>
            </a:endParaRPr>
          </a:p>
        </p:txBody>
      </p:sp>
      <p:sp>
        <p:nvSpPr>
          <p:cNvPr id="501" name="Google Shape;501;p30"/>
          <p:cNvSpPr txBox="1">
            <a:spLocks noGrp="1"/>
          </p:cNvSpPr>
          <p:nvPr>
            <p:ph type="title" idx="2"/>
          </p:nvPr>
        </p:nvSpPr>
        <p:spPr>
          <a:xfrm>
            <a:off x="2258981" y="1624043"/>
            <a:ext cx="5619861" cy="535500"/>
          </a:xfrm>
          <a:prstGeom prst="rect">
            <a:avLst/>
          </a:prstGeom>
        </p:spPr>
        <p:txBody>
          <a:bodyPr spcFirstLastPara="1" wrap="square" lIns="91425" tIns="91425" rIns="91425" bIns="91425" anchor="ctr" anchorCtr="0">
            <a:noAutofit/>
          </a:bodyPr>
          <a:lstStyle/>
          <a:p>
            <a:r>
              <a:rPr lang="es-ES" sz="3200" dirty="0">
                <a:solidFill>
                  <a:srgbClr val="00B0F0"/>
                </a:solidFill>
              </a:rPr>
              <a:t>p</a:t>
            </a:r>
            <a:r>
              <a:rPr lang="en" sz="3200" dirty="0">
                <a:solidFill>
                  <a:srgbClr val="00B0F0"/>
                </a:solidFill>
              </a:rPr>
              <a:t>rint</a:t>
            </a:r>
            <a:r>
              <a:rPr lang="en" sz="3200" dirty="0">
                <a:solidFill>
                  <a:srgbClr val="FFFF00"/>
                </a:solidFill>
              </a:rPr>
              <a:t>(</a:t>
            </a:r>
            <a:r>
              <a:rPr lang="en" sz="3200" dirty="0">
                <a:solidFill>
                  <a:srgbClr val="00B050"/>
                </a:solidFill>
              </a:rPr>
              <a:t>“</a:t>
            </a:r>
            <a:r>
              <a:rPr lang="es-ES" dirty="0"/>
              <a:t>Conclusión</a:t>
            </a:r>
            <a:r>
              <a:rPr lang="es-ES" dirty="0">
                <a:solidFill>
                  <a:srgbClr val="00B050"/>
                </a:solidFill>
              </a:rPr>
              <a:t>”</a:t>
            </a:r>
            <a:r>
              <a:rPr lang="es-ES" dirty="0">
                <a:solidFill>
                  <a:srgbClr val="FFFF00"/>
                </a:solidFill>
              </a:rPr>
              <a:t>)</a:t>
            </a:r>
            <a:r>
              <a:rPr lang="en" dirty="0">
                <a:solidFill>
                  <a:schemeClr val="accent1"/>
                </a:solidFill>
              </a:rPr>
              <a:t> </a:t>
            </a:r>
            <a:endParaRPr dirty="0">
              <a:solidFill>
                <a:schemeClr val="accent3"/>
              </a:solidFill>
            </a:endParaRPr>
          </a:p>
        </p:txBody>
      </p:sp>
      <p:sp>
        <p:nvSpPr>
          <p:cNvPr id="502" name="Google Shape;502;p30"/>
          <p:cNvSpPr txBox="1">
            <a:spLocks noGrp="1"/>
          </p:cNvSpPr>
          <p:nvPr>
            <p:ph type="subTitle" idx="1"/>
          </p:nvPr>
        </p:nvSpPr>
        <p:spPr>
          <a:xfrm>
            <a:off x="2563725" y="2974542"/>
            <a:ext cx="6008774" cy="78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&lt;En conclusión, existen diferentes técnicas y algoritmos para buscar valores en diferentes tipos de estructuras de datos. Cada técnica tiene sus propios pros y contras y su elección depende de la naturaleza de la estructura de datos y los requisitos de tiempo de ejecución.&gt;</a:t>
            </a:r>
            <a:endParaRPr dirty="0"/>
          </a:p>
        </p:txBody>
      </p:sp>
      <p:sp>
        <p:nvSpPr>
          <p:cNvPr id="503" name="Google Shape;503;p30"/>
          <p:cNvSpPr txBox="1"/>
          <p:nvPr/>
        </p:nvSpPr>
        <p:spPr>
          <a:xfrm>
            <a:off x="1258481" y="3593719"/>
            <a:ext cx="506100" cy="7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5000" dirty="0">
                <a:solidFill>
                  <a:schemeClr val="accent6"/>
                </a:solidFill>
                <a:latin typeface="Fira Code"/>
                <a:ea typeface="Fira Code"/>
                <a:cs typeface="Fira Code"/>
                <a:sym typeface="Fira Code"/>
              </a:rPr>
              <a:t>]</a:t>
            </a:r>
            <a:endParaRPr sz="5000" dirty="0">
              <a:solidFill>
                <a:schemeClr val="accent6"/>
              </a:solidFill>
              <a:latin typeface="Fira Code"/>
              <a:ea typeface="Fira Code"/>
              <a:cs typeface="Fira Code"/>
              <a:sym typeface="Fira Code"/>
            </a:endParaRPr>
          </a:p>
        </p:txBody>
      </p:sp>
      <p:cxnSp>
        <p:nvCxnSpPr>
          <p:cNvPr id="504" name="Google Shape;504;p30"/>
          <p:cNvCxnSpPr>
            <a:endCxn id="503" idx="0"/>
          </p:cNvCxnSpPr>
          <p:nvPr/>
        </p:nvCxnSpPr>
        <p:spPr>
          <a:xfrm>
            <a:off x="1511531" y="1485619"/>
            <a:ext cx="0" cy="2108100"/>
          </a:xfrm>
          <a:prstGeom prst="straightConnector1">
            <a:avLst/>
          </a:prstGeom>
          <a:noFill/>
          <a:ln w="9525"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1251151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0"/>
          <p:cNvSpPr txBox="1">
            <a:spLocks noGrp="1"/>
          </p:cNvSpPr>
          <p:nvPr>
            <p:ph type="title"/>
          </p:nvPr>
        </p:nvSpPr>
        <p:spPr>
          <a:xfrm flipH="1">
            <a:off x="1185769" y="594119"/>
            <a:ext cx="1842300" cy="11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dirty="0"/>
              <a:t>01 </a:t>
            </a:r>
            <a:r>
              <a:rPr lang="en" sz="5000" dirty="0">
                <a:solidFill>
                  <a:schemeClr val="accent6"/>
                </a:solidFill>
              </a:rPr>
              <a:t>[</a:t>
            </a:r>
            <a:endParaRPr sz="5000" dirty="0">
              <a:solidFill>
                <a:schemeClr val="accent6"/>
              </a:solidFill>
            </a:endParaRPr>
          </a:p>
        </p:txBody>
      </p:sp>
      <p:sp>
        <p:nvSpPr>
          <p:cNvPr id="501" name="Google Shape;501;p30"/>
          <p:cNvSpPr txBox="1">
            <a:spLocks noGrp="1"/>
          </p:cNvSpPr>
          <p:nvPr>
            <p:ph type="title" idx="2"/>
          </p:nvPr>
        </p:nvSpPr>
        <p:spPr>
          <a:xfrm>
            <a:off x="2258981" y="1624043"/>
            <a:ext cx="5619861" cy="535500"/>
          </a:xfrm>
          <a:prstGeom prst="rect">
            <a:avLst/>
          </a:prstGeom>
        </p:spPr>
        <p:txBody>
          <a:bodyPr spcFirstLastPara="1" wrap="square" lIns="91425" tIns="91425" rIns="91425" bIns="91425" anchor="ctr" anchorCtr="0">
            <a:noAutofit/>
          </a:bodyPr>
          <a:lstStyle/>
          <a:p>
            <a:r>
              <a:rPr lang="es-ES" sz="3200" dirty="0">
                <a:solidFill>
                  <a:srgbClr val="00B0F0"/>
                </a:solidFill>
              </a:rPr>
              <a:t>print</a:t>
            </a:r>
            <a:r>
              <a:rPr lang="es-ES" sz="3200" dirty="0">
                <a:solidFill>
                  <a:srgbClr val="FFFF00"/>
                </a:solidFill>
              </a:rPr>
              <a:t>(</a:t>
            </a:r>
            <a:r>
              <a:rPr lang="es-ES" sz="3200" dirty="0">
                <a:solidFill>
                  <a:srgbClr val="00B050"/>
                </a:solidFill>
              </a:rPr>
              <a:t>“</a:t>
            </a:r>
            <a:r>
              <a:rPr lang="es-ES" dirty="0">
                <a:solidFill>
                  <a:schemeClr val="accent1">
                    <a:lumMod val="75000"/>
                  </a:schemeClr>
                </a:solidFill>
              </a:rPr>
              <a:t>Algoritmos </a:t>
            </a:r>
            <a:br>
              <a:rPr lang="es-ES" dirty="0">
                <a:solidFill>
                  <a:schemeClr val="accent1">
                    <a:lumMod val="75000"/>
                  </a:schemeClr>
                </a:solidFill>
              </a:rPr>
            </a:br>
            <a:r>
              <a:rPr lang="es-ES" dirty="0">
                <a:solidFill>
                  <a:schemeClr val="accent1">
                    <a:lumMod val="75000"/>
                  </a:schemeClr>
                </a:solidFill>
              </a:rPr>
              <a:t>de ordenamiento</a:t>
            </a:r>
            <a:r>
              <a:rPr lang="es-ES" dirty="0">
                <a:solidFill>
                  <a:srgbClr val="00B050"/>
                </a:solidFill>
              </a:rPr>
              <a:t>”</a:t>
            </a:r>
            <a:r>
              <a:rPr lang="es-ES" dirty="0">
                <a:solidFill>
                  <a:srgbClr val="FFFF00"/>
                </a:solidFill>
              </a:rPr>
              <a:t>)</a:t>
            </a:r>
            <a:r>
              <a:rPr lang="es-ES" dirty="0">
                <a:solidFill>
                  <a:schemeClr val="accent1"/>
                </a:solidFill>
              </a:rPr>
              <a:t> </a:t>
            </a:r>
            <a:endParaRPr lang="es-ES" dirty="0">
              <a:solidFill>
                <a:schemeClr val="accent3"/>
              </a:solidFill>
            </a:endParaRPr>
          </a:p>
        </p:txBody>
      </p:sp>
      <p:sp>
        <p:nvSpPr>
          <p:cNvPr id="502" name="Google Shape;502;p30"/>
          <p:cNvSpPr txBox="1">
            <a:spLocks noGrp="1"/>
          </p:cNvSpPr>
          <p:nvPr>
            <p:ph type="subTitle" idx="1"/>
          </p:nvPr>
        </p:nvSpPr>
        <p:spPr>
          <a:xfrm>
            <a:off x="2563725" y="2974542"/>
            <a:ext cx="5619861" cy="78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&lt;Es el proceso de organizar una coleccion de elementos en un orden en especifoco. </a:t>
            </a:r>
            <a:r>
              <a:rPr lang="es-ES" dirty="0"/>
              <a:t>L</a:t>
            </a:r>
            <a:r>
              <a:rPr lang="en" dirty="0"/>
              <a:t>os elementos pueden ser numeros, letras, palabras o cualquier otro tipo de información que se almacena en una estructura de datos&gt;</a:t>
            </a:r>
            <a:endParaRPr dirty="0"/>
          </a:p>
        </p:txBody>
      </p:sp>
      <p:sp>
        <p:nvSpPr>
          <p:cNvPr id="503" name="Google Shape;503;p30"/>
          <p:cNvSpPr txBox="1"/>
          <p:nvPr/>
        </p:nvSpPr>
        <p:spPr>
          <a:xfrm>
            <a:off x="1258481" y="3593719"/>
            <a:ext cx="506100" cy="7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5000" dirty="0">
                <a:solidFill>
                  <a:schemeClr val="accent6"/>
                </a:solidFill>
                <a:latin typeface="Fira Code"/>
                <a:ea typeface="Fira Code"/>
                <a:cs typeface="Fira Code"/>
                <a:sym typeface="Fira Code"/>
              </a:rPr>
              <a:t>]</a:t>
            </a:r>
            <a:endParaRPr sz="5000" dirty="0">
              <a:solidFill>
                <a:schemeClr val="accent6"/>
              </a:solidFill>
              <a:latin typeface="Fira Code"/>
              <a:ea typeface="Fira Code"/>
              <a:cs typeface="Fira Code"/>
              <a:sym typeface="Fira Code"/>
            </a:endParaRPr>
          </a:p>
        </p:txBody>
      </p:sp>
      <p:cxnSp>
        <p:nvCxnSpPr>
          <p:cNvPr id="504" name="Google Shape;504;p30"/>
          <p:cNvCxnSpPr>
            <a:endCxn id="503" idx="0"/>
          </p:cNvCxnSpPr>
          <p:nvPr/>
        </p:nvCxnSpPr>
        <p:spPr>
          <a:xfrm>
            <a:off x="1511531" y="1485619"/>
            <a:ext cx="0" cy="2108100"/>
          </a:xfrm>
          <a:prstGeom prst="straightConnector1">
            <a:avLst/>
          </a:prstGeom>
          <a:noFill/>
          <a:ln w="9525" cap="flat" cmpd="sng">
            <a:solidFill>
              <a:schemeClr val="accent4"/>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grpSp>
        <p:nvGrpSpPr>
          <p:cNvPr id="2531" name="Google Shape;2531;p48"/>
          <p:cNvGrpSpPr/>
          <p:nvPr/>
        </p:nvGrpSpPr>
        <p:grpSpPr>
          <a:xfrm>
            <a:off x="1775860" y="542923"/>
            <a:ext cx="6010827"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sp>
        <p:nvSpPr>
          <p:cNvPr id="3" name="CuadroTexto 2">
            <a:extLst>
              <a:ext uri="{FF2B5EF4-FFF2-40B4-BE49-F238E27FC236}">
                <a16:creationId xmlns:a16="http://schemas.microsoft.com/office/drawing/2014/main" id="{4E83E31B-77DD-BBF9-DA32-1BD1A03295BE}"/>
              </a:ext>
            </a:extLst>
          </p:cNvPr>
          <p:cNvSpPr txBox="1"/>
          <p:nvPr/>
        </p:nvSpPr>
        <p:spPr>
          <a:xfrm>
            <a:off x="2372674" y="2071390"/>
            <a:ext cx="4572000" cy="830997"/>
          </a:xfrm>
          <a:prstGeom prst="rect">
            <a:avLst/>
          </a:prstGeom>
          <a:noFill/>
        </p:spPr>
        <p:txBody>
          <a:bodyPr wrap="square">
            <a:spAutoFit/>
          </a:bodyPr>
          <a:lstStyle/>
          <a:p>
            <a:r>
              <a:rPr lang="es-ES" sz="4800" dirty="0">
                <a:solidFill>
                  <a:srgbClr val="00B0F0"/>
                </a:solidFill>
              </a:rPr>
              <a:t>p</a:t>
            </a:r>
            <a:r>
              <a:rPr lang="en" sz="4800" dirty="0">
                <a:solidFill>
                  <a:srgbClr val="00B0F0"/>
                </a:solidFill>
              </a:rPr>
              <a:t>rint</a:t>
            </a:r>
            <a:r>
              <a:rPr lang="en" sz="4800" dirty="0">
                <a:solidFill>
                  <a:srgbClr val="FFFF00"/>
                </a:solidFill>
              </a:rPr>
              <a:t>(</a:t>
            </a:r>
            <a:r>
              <a:rPr lang="en" sz="4800" dirty="0">
                <a:solidFill>
                  <a:srgbClr val="00B050"/>
                </a:solidFill>
              </a:rPr>
              <a:t>“</a:t>
            </a:r>
            <a:r>
              <a:rPr lang="en" sz="4800" dirty="0">
                <a:solidFill>
                  <a:srgbClr val="FF3399"/>
                </a:solidFill>
              </a:rPr>
              <a:t>Gracias</a:t>
            </a:r>
            <a:r>
              <a:rPr lang="en" sz="4800" dirty="0">
                <a:solidFill>
                  <a:srgbClr val="00B050"/>
                </a:solidFill>
              </a:rPr>
              <a:t>”</a:t>
            </a:r>
            <a:r>
              <a:rPr lang="en" sz="4800" dirty="0">
                <a:solidFill>
                  <a:srgbClr val="FFFF00"/>
                </a:solidFill>
              </a:rPr>
              <a:t>)</a:t>
            </a:r>
            <a:endParaRPr lang="es-ES" sz="4800" dirty="0"/>
          </a:p>
        </p:txBody>
      </p:sp>
    </p:spTree>
    <p:extLst>
      <p:ext uri="{BB962C8B-B14F-4D97-AF65-F5344CB8AC3E}">
        <p14:creationId xmlns:p14="http://schemas.microsoft.com/office/powerpoint/2010/main" val="7977874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265780" y="1618862"/>
            <a:ext cx="6663907" cy="784500"/>
          </a:xfrm>
          <a:prstGeom prst="rect">
            <a:avLst/>
          </a:prstGeom>
        </p:spPr>
        <p:txBody>
          <a:bodyPr spcFirstLastPara="1" wrap="square" lIns="91425" tIns="91425" rIns="91425" bIns="91425" anchor="ctr" anchorCtr="0">
            <a:noAutofit/>
          </a:bodyPr>
          <a:lstStyle/>
          <a:p>
            <a:pPr marL="0" indent="0"/>
            <a:r>
              <a:rPr lang="en" dirty="0"/>
              <a:t>&lt; </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El ordenamiento por burbuja es un algoritmo de ordenamiento simple que funciona comparando pares de elementos consecutivos en una lista e intercambiándolos si están en el orden incorrecto. Este proceso se repite hasta que todos los elementos estén en el orden correcto.</a:t>
            </a:r>
            <a:r>
              <a:rPr lang="en" dirty="0"/>
              <a:t>&gt;</a:t>
            </a:r>
            <a:endParaRPr dirty="0"/>
          </a:p>
        </p:txBody>
      </p:sp>
      <p:sp>
        <p:nvSpPr>
          <p:cNvPr id="515" name="Google Shape;515;p31"/>
          <p:cNvSpPr txBox="1">
            <a:spLocks noGrp="1"/>
          </p:cNvSpPr>
          <p:nvPr>
            <p:ph type="title"/>
          </p:nvPr>
        </p:nvSpPr>
        <p:spPr>
          <a:xfrm>
            <a:off x="1143249" y="621240"/>
            <a:ext cx="6186237"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1.1 Ordenamiento burbuja</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68927" y="1044784"/>
            <a:ext cx="506100" cy="5548898"/>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pic>
        <p:nvPicPr>
          <p:cNvPr id="12" name="Imagen 11" descr="Algoritmos de Búsqueda y Ordenamiento | by Andrés Mise Olivera | Medium">
            <a:extLst>
              <a:ext uri="{FF2B5EF4-FFF2-40B4-BE49-F238E27FC236}">
                <a16:creationId xmlns:a16="http://schemas.microsoft.com/office/drawing/2014/main" id="{21425789-1773-C672-19F1-FA1E38882E0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14164" y="2610890"/>
            <a:ext cx="3418305" cy="192501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2" name="Google Shape;512;p31"/>
              <p:cNvSpPr txBox="1">
                <a:spLocks noGrp="1"/>
              </p:cNvSpPr>
              <p:nvPr>
                <p:ph type="subTitle" idx="2"/>
              </p:nvPr>
            </p:nvSpPr>
            <p:spPr>
              <a:xfrm>
                <a:off x="2265780" y="1618862"/>
                <a:ext cx="6663907" cy="1467238"/>
              </a:xfrm>
              <a:prstGeom prst="rect">
                <a:avLst/>
              </a:prstGeom>
            </p:spPr>
            <p:txBody>
              <a:bodyPr spcFirstLastPara="1" wrap="square" lIns="91425" tIns="91425" rIns="91425" bIns="91425" anchor="ctr" anchorCtr="0">
                <a:noAutofit/>
              </a:bodyPr>
              <a:lstStyle/>
              <a:p>
                <a:pPr marL="0" indent="0"/>
                <a:r>
                  <a:rPr lang="en" dirty="0"/>
                  <a:t>&lt; </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Este ordenamiento por burbuja es un algoritmo fácil de entender e implementar, pero es ineficiente para grandes conjuntos de datos. Su tiempo de ejecución es O(</a:t>
                </a:r>
                <a14:m>
                  <m:oMath xmlns:m="http://schemas.openxmlformats.org/officeDocument/2006/math">
                    <m:sSup>
                      <m:sSupPr>
                        <m:ctrlPr>
                          <a:rPr lang="es-ES"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s-PE" sz="1800" i="1">
                            <a:effectLst/>
                            <a:latin typeface="Cambria Math" panose="02040503050406030204" pitchFamily="18" charset="0"/>
                            <a:ea typeface="Calibri" panose="020F0502020204030204" pitchFamily="34" charset="0"/>
                            <a:cs typeface="Times New Roman" panose="02020603050405020304" pitchFamily="18" charset="0"/>
                          </a:rPr>
                          <m:t>𝑛</m:t>
                        </m:r>
                      </m:e>
                      <m:sup>
                        <m:r>
                          <a:rPr lang="es-PE" sz="1800" i="1">
                            <a:effectLst/>
                            <a:latin typeface="Cambria Math" panose="02040503050406030204" pitchFamily="18" charset="0"/>
                            <a:ea typeface="Calibri" panose="020F0502020204030204" pitchFamily="34" charset="0"/>
                            <a:cs typeface="Times New Roman" panose="02020603050405020304" pitchFamily="18" charset="0"/>
                          </a:rPr>
                          <m:t>2</m:t>
                        </m:r>
                      </m:sup>
                    </m:sSup>
                  </m:oMath>
                </a14:m>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lo que significa que la cantidad de tiempo que tarda en ejecutarse aumenta exponencialmente con el tamaño de la lista. Por lo tanto, no se recomienda para conjuntos de datos grandes.</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r>
                  <a:rPr lang="en" dirty="0"/>
                  <a:t>&gt;</a:t>
                </a:r>
                <a:endParaRPr dirty="0"/>
              </a:p>
            </p:txBody>
          </p:sp>
        </mc:Choice>
        <mc:Fallback xmlns="">
          <p:sp>
            <p:nvSpPr>
              <p:cNvPr id="512" name="Google Shape;512;p31"/>
              <p:cNvSpPr txBox="1">
                <a:spLocks noGrp="1" noRot="1" noChangeAspect="1" noMove="1" noResize="1" noEditPoints="1" noAdjustHandles="1" noChangeArrowheads="1" noChangeShapeType="1" noTextEdit="1"/>
              </p:cNvSpPr>
              <p:nvPr>
                <p:ph type="subTitle" idx="2"/>
              </p:nvPr>
            </p:nvSpPr>
            <p:spPr>
              <a:xfrm>
                <a:off x="2265780" y="1618862"/>
                <a:ext cx="6663907" cy="1467238"/>
              </a:xfrm>
              <a:prstGeom prst="rect">
                <a:avLst/>
              </a:prstGeom>
              <a:blipFill>
                <a:blip r:embed="rId3"/>
                <a:stretch>
                  <a:fillRect l="-823" t="-19167" b="-20417"/>
                </a:stretch>
              </a:blipFill>
            </p:spPr>
            <p:txBody>
              <a:bodyPr/>
              <a:lstStyle/>
              <a:p>
                <a:r>
                  <a:rPr lang="es-ES">
                    <a:noFill/>
                  </a:rPr>
                  <a:t> </a:t>
                </a:r>
              </a:p>
            </p:txBody>
          </p:sp>
        </mc:Fallback>
      </mc:AlternateContent>
      <p:sp>
        <p:nvSpPr>
          <p:cNvPr id="515" name="Google Shape;515;p31"/>
          <p:cNvSpPr txBox="1">
            <a:spLocks noGrp="1"/>
          </p:cNvSpPr>
          <p:nvPr>
            <p:ph type="title"/>
          </p:nvPr>
        </p:nvSpPr>
        <p:spPr>
          <a:xfrm>
            <a:off x="1143249" y="621240"/>
            <a:ext cx="6014787"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Ordenamiento burbuja</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068927" y="1044784"/>
            <a:ext cx="506100" cy="5548898"/>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spTree>
    <p:extLst>
      <p:ext uri="{BB962C8B-B14F-4D97-AF65-F5344CB8AC3E}">
        <p14:creationId xmlns:p14="http://schemas.microsoft.com/office/powerpoint/2010/main" val="3655507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3059007" y="-327716"/>
            <a:ext cx="7150587"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burbuja</a:t>
            </a:r>
            <a:endParaRPr dirty="0">
              <a:solidFill>
                <a:schemeClr val="lt1"/>
              </a:solidFill>
            </a:endParaRPr>
          </a:p>
        </p:txBody>
      </p:sp>
      <p:grpSp>
        <p:nvGrpSpPr>
          <p:cNvPr id="2531" name="Google Shape;2531;p48"/>
          <p:cNvGrpSpPr/>
          <p:nvPr/>
        </p:nvGrpSpPr>
        <p:grpSpPr>
          <a:xfrm>
            <a:off x="1775860" y="542923"/>
            <a:ext cx="6010827"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5" name="Imagen 4">
            <a:extLst>
              <a:ext uri="{FF2B5EF4-FFF2-40B4-BE49-F238E27FC236}">
                <a16:creationId xmlns:a16="http://schemas.microsoft.com/office/drawing/2014/main" id="{ED8C1C04-DDE1-47E2-3F46-F4166661323F}"/>
              </a:ext>
            </a:extLst>
          </p:cNvPr>
          <p:cNvPicPr>
            <a:picLocks noChangeAspect="1"/>
          </p:cNvPicPr>
          <p:nvPr/>
        </p:nvPicPr>
        <p:blipFill>
          <a:blip r:embed="rId3"/>
          <a:stretch>
            <a:fillRect/>
          </a:stretch>
        </p:blipFill>
        <p:spPr>
          <a:xfrm>
            <a:off x="2093119" y="838061"/>
            <a:ext cx="5393532" cy="289811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48"/>
          <p:cNvSpPr txBox="1">
            <a:spLocks noGrp="1"/>
          </p:cNvSpPr>
          <p:nvPr>
            <p:ph type="title"/>
          </p:nvPr>
        </p:nvSpPr>
        <p:spPr>
          <a:xfrm>
            <a:off x="3059007" y="-327716"/>
            <a:ext cx="7150587"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Código </a:t>
            </a:r>
            <a:r>
              <a:rPr lang="en" dirty="0">
                <a:solidFill>
                  <a:schemeClr val="accent2"/>
                </a:solidFill>
              </a:rPr>
              <a:t>Ordenamiento burbuja</a:t>
            </a:r>
            <a:endParaRPr dirty="0">
              <a:solidFill>
                <a:schemeClr val="lt1"/>
              </a:solidFill>
            </a:endParaRPr>
          </a:p>
        </p:txBody>
      </p:sp>
      <p:grpSp>
        <p:nvGrpSpPr>
          <p:cNvPr id="2531" name="Google Shape;2531;p48"/>
          <p:cNvGrpSpPr/>
          <p:nvPr/>
        </p:nvGrpSpPr>
        <p:grpSpPr>
          <a:xfrm>
            <a:off x="978695" y="542923"/>
            <a:ext cx="8008144" cy="4600577"/>
            <a:chOff x="4994678" y="1173377"/>
            <a:chExt cx="3439196" cy="2775803"/>
          </a:xfrm>
        </p:grpSpPr>
        <p:grpSp>
          <p:nvGrpSpPr>
            <p:cNvPr id="2532" name="Google Shape;2532;p48"/>
            <p:cNvGrpSpPr/>
            <p:nvPr/>
          </p:nvGrpSpPr>
          <p:grpSpPr>
            <a:xfrm>
              <a:off x="4994678" y="1173377"/>
              <a:ext cx="3439196" cy="2775803"/>
              <a:chOff x="4572031" y="1415284"/>
              <a:chExt cx="2875341" cy="2319354"/>
            </a:xfrm>
          </p:grpSpPr>
          <p:grpSp>
            <p:nvGrpSpPr>
              <p:cNvPr id="2533" name="Google Shape;2533;p48"/>
              <p:cNvGrpSpPr/>
              <p:nvPr/>
            </p:nvGrpSpPr>
            <p:grpSpPr>
              <a:xfrm>
                <a:off x="4572031" y="1415284"/>
                <a:ext cx="2875341" cy="1993075"/>
                <a:chOff x="3665860" y="822037"/>
                <a:chExt cx="4758136" cy="3243937"/>
              </a:xfrm>
            </p:grpSpPr>
            <p:grpSp>
              <p:nvGrpSpPr>
                <p:cNvPr id="2534" name="Google Shape;2534;p48"/>
                <p:cNvGrpSpPr/>
                <p:nvPr/>
              </p:nvGrpSpPr>
              <p:grpSpPr>
                <a:xfrm>
                  <a:off x="3665860" y="822037"/>
                  <a:ext cx="4758136" cy="3243937"/>
                  <a:chOff x="518725" y="252435"/>
                  <a:chExt cx="6524250" cy="4448015"/>
                </a:xfrm>
              </p:grpSpPr>
              <p:sp>
                <p:nvSpPr>
                  <p:cNvPr id="2535" name="Google Shape;2535;p48"/>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536" name="Google Shape;2536;p48"/>
                  <p:cNvSpPr/>
                  <p:nvPr/>
                </p:nvSpPr>
                <p:spPr>
                  <a:xfrm>
                    <a:off x="518725" y="25243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7" name="Google Shape;2537;p48"/>
                <p:cNvSpPr/>
                <p:nvPr/>
              </p:nvSpPr>
              <p:spPr>
                <a:xfrm>
                  <a:off x="5947879" y="3778845"/>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sp>
            <p:nvSpPr>
              <p:cNvPr id="2538" name="Google Shape;2538;p48"/>
              <p:cNvSpPr/>
              <p:nvPr/>
            </p:nvSpPr>
            <p:spPr>
              <a:xfrm>
                <a:off x="5498909" y="3408365"/>
                <a:ext cx="1040944" cy="326273"/>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cxnSp>
          <p:nvCxnSpPr>
            <p:cNvPr id="2539" name="Google Shape;2539;p48"/>
            <p:cNvCxnSpPr/>
            <p:nvPr/>
          </p:nvCxnSpPr>
          <p:spPr>
            <a:xfrm rot="10800000">
              <a:off x="5370275" y="3949180"/>
              <a:ext cx="2688000" cy="0"/>
            </a:xfrm>
            <a:prstGeom prst="straightConnector1">
              <a:avLst/>
            </a:prstGeom>
            <a:noFill/>
            <a:ln w="9525" cap="flat" cmpd="sng">
              <a:solidFill>
                <a:schemeClr val="accent3"/>
              </a:solidFill>
              <a:prstDash val="solid"/>
              <a:round/>
              <a:headEnd type="none" w="med" len="med"/>
              <a:tailEnd type="none" w="med" len="med"/>
            </a:ln>
          </p:spPr>
        </p:cxnSp>
      </p:grpSp>
      <p:pic>
        <p:nvPicPr>
          <p:cNvPr id="3" name="Imagen 2">
            <a:extLst>
              <a:ext uri="{FF2B5EF4-FFF2-40B4-BE49-F238E27FC236}">
                <a16:creationId xmlns:a16="http://schemas.microsoft.com/office/drawing/2014/main" id="{A8993A47-6261-BC92-899F-3798DAFF8DFA}"/>
              </a:ext>
            </a:extLst>
          </p:cNvPr>
          <p:cNvPicPr>
            <a:picLocks noChangeAspect="1"/>
          </p:cNvPicPr>
          <p:nvPr/>
        </p:nvPicPr>
        <p:blipFill>
          <a:blip r:embed="rId3"/>
          <a:stretch>
            <a:fillRect/>
          </a:stretch>
        </p:blipFill>
        <p:spPr>
          <a:xfrm>
            <a:off x="1378744" y="1191020"/>
            <a:ext cx="7227233" cy="2187215"/>
          </a:xfrm>
          <a:prstGeom prst="rect">
            <a:avLst/>
          </a:prstGeom>
        </p:spPr>
      </p:pic>
    </p:spTree>
    <p:extLst>
      <p:ext uri="{BB962C8B-B14F-4D97-AF65-F5344CB8AC3E}">
        <p14:creationId xmlns:p14="http://schemas.microsoft.com/office/powerpoint/2010/main" val="420518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subTitle" idx="2"/>
          </p:nvPr>
        </p:nvSpPr>
        <p:spPr>
          <a:xfrm>
            <a:off x="2292565" y="1698359"/>
            <a:ext cx="3699282" cy="1980671"/>
          </a:xfrm>
          <a:prstGeom prst="rect">
            <a:avLst/>
          </a:prstGeom>
        </p:spPr>
        <p:txBody>
          <a:bodyPr spcFirstLastPara="1" wrap="square" lIns="91425" tIns="91425" rIns="91425" bIns="91425" anchor="ctr" anchorCtr="0">
            <a:noAutofit/>
          </a:bodyPr>
          <a:lstStyle/>
          <a:p>
            <a:pPr marL="0" indent="0"/>
            <a:r>
              <a:rPr lang="en" dirty="0"/>
              <a:t>&lt;</a:t>
            </a:r>
            <a:r>
              <a:rPr lang="es-PE" sz="1800" dirty="0">
                <a:effectLst/>
                <a:latin typeface="Times New Roman" panose="02020603050405020304" pitchFamily="18" charset="0"/>
                <a:ea typeface="Calibri" panose="020F0502020204030204" pitchFamily="34" charset="0"/>
                <a:cs typeface="Times New Roman" panose="02020603050405020304" pitchFamily="18" charset="0"/>
              </a:rPr>
              <a:t> El algoritmo por selección es un algoritmo de ordenamiento que funciona encontrando el elemento mínimo en una lista e intercambiándolo con el primer elemento no ordenado. Este proceso se repite hasta que todos los elementos estén en el orden correcto.</a:t>
            </a:r>
            <a:r>
              <a:rPr lang="en" dirty="0"/>
              <a:t>&gt;</a:t>
            </a:r>
            <a:endParaRPr dirty="0"/>
          </a:p>
        </p:txBody>
      </p:sp>
      <p:sp>
        <p:nvSpPr>
          <p:cNvPr id="515" name="Google Shape;515;p31"/>
          <p:cNvSpPr txBox="1">
            <a:spLocks noGrp="1"/>
          </p:cNvSpPr>
          <p:nvPr>
            <p:ph type="title"/>
          </p:nvPr>
        </p:nvSpPr>
        <p:spPr>
          <a:xfrm>
            <a:off x="1143249" y="621240"/>
            <a:ext cx="7372552" cy="5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2"/>
                </a:solidFill>
              </a:rPr>
              <a:t>1.2 Ordenamiento por seleccion</a:t>
            </a:r>
            <a:r>
              <a:rPr lang="en" dirty="0">
                <a:solidFill>
                  <a:schemeClr val="accent6"/>
                </a:solidFill>
              </a:rPr>
              <a:t>{</a:t>
            </a:r>
            <a:r>
              <a:rPr lang="en" dirty="0"/>
              <a:t> </a:t>
            </a:r>
            <a:endParaRPr dirty="0"/>
          </a:p>
        </p:txBody>
      </p:sp>
      <p:grpSp>
        <p:nvGrpSpPr>
          <p:cNvPr id="516" name="Google Shape;516;p31"/>
          <p:cNvGrpSpPr/>
          <p:nvPr/>
        </p:nvGrpSpPr>
        <p:grpSpPr>
          <a:xfrm>
            <a:off x="1707884" y="1417701"/>
            <a:ext cx="320076" cy="320076"/>
            <a:chOff x="1562938" y="4248450"/>
            <a:chExt cx="475950" cy="475950"/>
          </a:xfrm>
        </p:grpSpPr>
        <p:sp>
          <p:nvSpPr>
            <p:cNvPr id="517" name="Google Shape;517;p31"/>
            <p:cNvSpPr/>
            <p:nvPr/>
          </p:nvSpPr>
          <p:spPr>
            <a:xfrm>
              <a:off x="1571938" y="4257450"/>
              <a:ext cx="457475" cy="290150"/>
            </a:xfrm>
            <a:custGeom>
              <a:avLst/>
              <a:gdLst/>
              <a:ahLst/>
              <a:cxnLst/>
              <a:rect l="l" t="t" r="r" b="b"/>
              <a:pathLst>
                <a:path w="18299" h="11606" extrusionOk="0">
                  <a:moveTo>
                    <a:pt x="740" y="1"/>
                  </a:moveTo>
                  <a:cubicBezTo>
                    <a:pt x="342" y="1"/>
                    <a:pt x="1" y="342"/>
                    <a:pt x="1" y="740"/>
                  </a:cubicBezTo>
                  <a:lnTo>
                    <a:pt x="1" y="11605"/>
                  </a:lnTo>
                  <a:lnTo>
                    <a:pt x="18299" y="11605"/>
                  </a:lnTo>
                  <a:lnTo>
                    <a:pt x="18299" y="740"/>
                  </a:lnTo>
                  <a:cubicBezTo>
                    <a:pt x="18299" y="342"/>
                    <a:pt x="17976" y="1"/>
                    <a:pt x="17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611763" y="4294900"/>
              <a:ext cx="377825" cy="252700"/>
            </a:xfrm>
            <a:custGeom>
              <a:avLst/>
              <a:gdLst/>
              <a:ahLst/>
              <a:cxnLst/>
              <a:rect l="l" t="t" r="r" b="b"/>
              <a:pathLst>
                <a:path w="15113" h="10108" extrusionOk="0">
                  <a:moveTo>
                    <a:pt x="1" y="1"/>
                  </a:moveTo>
                  <a:lnTo>
                    <a:pt x="1" y="10107"/>
                  </a:lnTo>
                  <a:lnTo>
                    <a:pt x="15113" y="10107"/>
                  </a:lnTo>
                  <a:lnTo>
                    <a:pt x="15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875338" y="4356050"/>
              <a:ext cx="73975" cy="92950"/>
            </a:xfrm>
            <a:custGeom>
              <a:avLst/>
              <a:gdLst/>
              <a:ahLst/>
              <a:cxnLst/>
              <a:rect l="l" t="t" r="r" b="b"/>
              <a:pathLst>
                <a:path w="2959" h="3718" extrusionOk="0">
                  <a:moveTo>
                    <a:pt x="0" y="1"/>
                  </a:moveTo>
                  <a:lnTo>
                    <a:pt x="0" y="3717"/>
                  </a:lnTo>
                  <a:lnTo>
                    <a:pt x="2958" y="3717"/>
                  </a:lnTo>
                  <a:lnTo>
                    <a:pt x="2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71938" y="4547575"/>
              <a:ext cx="457475" cy="167350"/>
            </a:xfrm>
            <a:custGeom>
              <a:avLst/>
              <a:gdLst/>
              <a:ahLst/>
              <a:cxnLst/>
              <a:rect l="l" t="t" r="r" b="b"/>
              <a:pathLst>
                <a:path w="18299" h="6694" extrusionOk="0">
                  <a:moveTo>
                    <a:pt x="1" y="0"/>
                  </a:moveTo>
                  <a:lnTo>
                    <a:pt x="1" y="2238"/>
                  </a:lnTo>
                  <a:cubicBezTo>
                    <a:pt x="1" y="2636"/>
                    <a:pt x="342" y="2977"/>
                    <a:pt x="740" y="2977"/>
                  </a:cubicBezTo>
                  <a:lnTo>
                    <a:pt x="7661" y="2977"/>
                  </a:lnTo>
                  <a:lnTo>
                    <a:pt x="7661" y="3717"/>
                  </a:lnTo>
                  <a:cubicBezTo>
                    <a:pt x="7661" y="4551"/>
                    <a:pt x="6998" y="5215"/>
                    <a:pt x="6182" y="5215"/>
                  </a:cubicBezTo>
                  <a:cubicBezTo>
                    <a:pt x="5348" y="5215"/>
                    <a:pt x="4684" y="5878"/>
                    <a:pt x="4684" y="6694"/>
                  </a:cubicBezTo>
                  <a:lnTo>
                    <a:pt x="13615" y="6694"/>
                  </a:lnTo>
                  <a:cubicBezTo>
                    <a:pt x="13615" y="5878"/>
                    <a:pt x="12952" y="5215"/>
                    <a:pt x="12136" y="5215"/>
                  </a:cubicBezTo>
                  <a:cubicBezTo>
                    <a:pt x="11302" y="5215"/>
                    <a:pt x="10638" y="4551"/>
                    <a:pt x="10638" y="3717"/>
                  </a:cubicBezTo>
                  <a:lnTo>
                    <a:pt x="10638" y="2977"/>
                  </a:lnTo>
                  <a:lnTo>
                    <a:pt x="17559" y="2977"/>
                  </a:lnTo>
                  <a:cubicBezTo>
                    <a:pt x="17976" y="2977"/>
                    <a:pt x="18299" y="2636"/>
                    <a:pt x="18299" y="2238"/>
                  </a:cubicBezTo>
                  <a:lnTo>
                    <a:pt x="1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7634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652063" y="4356050"/>
              <a:ext cx="74450" cy="92950"/>
            </a:xfrm>
            <a:custGeom>
              <a:avLst/>
              <a:gdLst/>
              <a:ahLst/>
              <a:cxnLst/>
              <a:rect l="l" t="t" r="r" b="b"/>
              <a:pathLst>
                <a:path w="2978" h="3718" extrusionOk="0">
                  <a:moveTo>
                    <a:pt x="0" y="1"/>
                  </a:moveTo>
                  <a:lnTo>
                    <a:pt x="0" y="3717"/>
                  </a:lnTo>
                  <a:lnTo>
                    <a:pt x="2977" y="3717"/>
                  </a:lnTo>
                  <a:lnTo>
                    <a:pt x="297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828413" y="4575450"/>
              <a:ext cx="21825" cy="18600"/>
            </a:xfrm>
            <a:custGeom>
              <a:avLst/>
              <a:gdLst/>
              <a:ahLst/>
              <a:cxnLst/>
              <a:rect l="l" t="t" r="r" b="b"/>
              <a:pathLst>
                <a:path w="873" h="744" extrusionOk="0">
                  <a:moveTo>
                    <a:pt x="384" y="0"/>
                  </a:moveTo>
                  <a:cubicBezTo>
                    <a:pt x="198" y="0"/>
                    <a:pt x="19" y="148"/>
                    <a:pt x="19" y="364"/>
                  </a:cubicBezTo>
                  <a:cubicBezTo>
                    <a:pt x="0" y="573"/>
                    <a:pt x="171" y="743"/>
                    <a:pt x="379" y="743"/>
                  </a:cubicBezTo>
                  <a:cubicBezTo>
                    <a:pt x="721" y="743"/>
                    <a:pt x="872" y="345"/>
                    <a:pt x="645" y="118"/>
                  </a:cubicBezTo>
                  <a:cubicBezTo>
                    <a:pt x="570" y="36"/>
                    <a:pt x="476" y="0"/>
                    <a:pt x="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562938" y="4248450"/>
              <a:ext cx="475950" cy="475950"/>
            </a:xfrm>
            <a:custGeom>
              <a:avLst/>
              <a:gdLst/>
              <a:ahLst/>
              <a:cxnLst/>
              <a:rect l="l" t="t" r="r" b="b"/>
              <a:pathLst>
                <a:path w="19038" h="19038" extrusionOk="0">
                  <a:moveTo>
                    <a:pt x="16687" y="2219"/>
                  </a:moveTo>
                  <a:lnTo>
                    <a:pt x="16687" y="11605"/>
                  </a:lnTo>
                  <a:lnTo>
                    <a:pt x="2333" y="11605"/>
                  </a:lnTo>
                  <a:lnTo>
                    <a:pt x="2333" y="2219"/>
                  </a:lnTo>
                  <a:close/>
                  <a:moveTo>
                    <a:pt x="17919" y="740"/>
                  </a:moveTo>
                  <a:cubicBezTo>
                    <a:pt x="18128" y="740"/>
                    <a:pt x="18279" y="911"/>
                    <a:pt x="18279" y="1100"/>
                  </a:cubicBezTo>
                  <a:lnTo>
                    <a:pt x="18279" y="11605"/>
                  </a:lnTo>
                  <a:lnTo>
                    <a:pt x="17426" y="11605"/>
                  </a:lnTo>
                  <a:lnTo>
                    <a:pt x="17426" y="1859"/>
                  </a:lnTo>
                  <a:cubicBezTo>
                    <a:pt x="17426" y="1650"/>
                    <a:pt x="17274" y="1480"/>
                    <a:pt x="17066" y="1480"/>
                  </a:cubicBezTo>
                  <a:lnTo>
                    <a:pt x="1954" y="1480"/>
                  </a:lnTo>
                  <a:cubicBezTo>
                    <a:pt x="1764" y="1480"/>
                    <a:pt x="1593" y="1650"/>
                    <a:pt x="1593" y="1859"/>
                  </a:cubicBezTo>
                  <a:lnTo>
                    <a:pt x="1593" y="11605"/>
                  </a:lnTo>
                  <a:lnTo>
                    <a:pt x="740" y="11605"/>
                  </a:lnTo>
                  <a:lnTo>
                    <a:pt x="740" y="1100"/>
                  </a:lnTo>
                  <a:cubicBezTo>
                    <a:pt x="740" y="911"/>
                    <a:pt x="911" y="740"/>
                    <a:pt x="1100" y="740"/>
                  </a:cubicBezTo>
                  <a:close/>
                  <a:moveTo>
                    <a:pt x="18279" y="12344"/>
                  </a:moveTo>
                  <a:lnTo>
                    <a:pt x="18279" y="14184"/>
                  </a:lnTo>
                  <a:cubicBezTo>
                    <a:pt x="18279" y="14392"/>
                    <a:pt x="18128" y="14563"/>
                    <a:pt x="17919" y="14563"/>
                  </a:cubicBezTo>
                  <a:lnTo>
                    <a:pt x="1100" y="14563"/>
                  </a:lnTo>
                  <a:cubicBezTo>
                    <a:pt x="911" y="14563"/>
                    <a:pt x="740" y="14392"/>
                    <a:pt x="740" y="14184"/>
                  </a:cubicBezTo>
                  <a:lnTo>
                    <a:pt x="740" y="12344"/>
                  </a:lnTo>
                  <a:close/>
                  <a:moveTo>
                    <a:pt x="10638" y="15321"/>
                  </a:moveTo>
                  <a:lnTo>
                    <a:pt x="10638" y="15682"/>
                  </a:lnTo>
                  <a:cubicBezTo>
                    <a:pt x="10619" y="16080"/>
                    <a:pt x="10752" y="16478"/>
                    <a:pt x="10998" y="16800"/>
                  </a:cubicBezTo>
                  <a:lnTo>
                    <a:pt x="8021" y="16800"/>
                  </a:lnTo>
                  <a:cubicBezTo>
                    <a:pt x="8268" y="16478"/>
                    <a:pt x="8401" y="16080"/>
                    <a:pt x="8401" y="15682"/>
                  </a:cubicBezTo>
                  <a:lnTo>
                    <a:pt x="8401" y="15321"/>
                  </a:lnTo>
                  <a:close/>
                  <a:moveTo>
                    <a:pt x="12496" y="17540"/>
                  </a:moveTo>
                  <a:cubicBezTo>
                    <a:pt x="12951" y="17540"/>
                    <a:pt x="13387" y="17843"/>
                    <a:pt x="13539" y="18279"/>
                  </a:cubicBezTo>
                  <a:lnTo>
                    <a:pt x="5480" y="18279"/>
                  </a:lnTo>
                  <a:cubicBezTo>
                    <a:pt x="5632" y="17843"/>
                    <a:pt x="6068" y="17540"/>
                    <a:pt x="6542" y="17540"/>
                  </a:cubicBezTo>
                  <a:close/>
                  <a:moveTo>
                    <a:pt x="1100" y="1"/>
                  </a:moveTo>
                  <a:cubicBezTo>
                    <a:pt x="494" y="1"/>
                    <a:pt x="1" y="494"/>
                    <a:pt x="1" y="1100"/>
                  </a:cubicBezTo>
                  <a:lnTo>
                    <a:pt x="1" y="14203"/>
                  </a:lnTo>
                  <a:cubicBezTo>
                    <a:pt x="1" y="14809"/>
                    <a:pt x="494" y="15321"/>
                    <a:pt x="1100" y="15321"/>
                  </a:cubicBezTo>
                  <a:lnTo>
                    <a:pt x="7661" y="15321"/>
                  </a:lnTo>
                  <a:lnTo>
                    <a:pt x="7661" y="15682"/>
                  </a:lnTo>
                  <a:cubicBezTo>
                    <a:pt x="7642" y="16307"/>
                    <a:pt x="7149" y="16800"/>
                    <a:pt x="6542" y="16800"/>
                  </a:cubicBezTo>
                  <a:cubicBezTo>
                    <a:pt x="5518" y="16800"/>
                    <a:pt x="4684" y="17635"/>
                    <a:pt x="4684" y="18659"/>
                  </a:cubicBezTo>
                  <a:cubicBezTo>
                    <a:pt x="4684" y="18867"/>
                    <a:pt x="4836" y="19038"/>
                    <a:pt x="5044" y="19038"/>
                  </a:cubicBezTo>
                  <a:lnTo>
                    <a:pt x="13975" y="19038"/>
                  </a:lnTo>
                  <a:cubicBezTo>
                    <a:pt x="14184" y="19038"/>
                    <a:pt x="14354" y="18867"/>
                    <a:pt x="14354" y="18659"/>
                  </a:cubicBezTo>
                  <a:cubicBezTo>
                    <a:pt x="14354" y="17635"/>
                    <a:pt x="13520" y="16800"/>
                    <a:pt x="12496" y="16800"/>
                  </a:cubicBezTo>
                  <a:cubicBezTo>
                    <a:pt x="11870" y="16800"/>
                    <a:pt x="11377" y="16307"/>
                    <a:pt x="11377" y="15682"/>
                  </a:cubicBezTo>
                  <a:lnTo>
                    <a:pt x="11377" y="15321"/>
                  </a:lnTo>
                  <a:lnTo>
                    <a:pt x="17919" y="15321"/>
                  </a:lnTo>
                  <a:cubicBezTo>
                    <a:pt x="18526" y="15321"/>
                    <a:pt x="19038" y="14809"/>
                    <a:pt x="19038" y="14203"/>
                  </a:cubicBezTo>
                  <a:lnTo>
                    <a:pt x="19038" y="1100"/>
                  </a:lnTo>
                  <a:cubicBezTo>
                    <a:pt x="19038" y="494"/>
                    <a:pt x="18526" y="1"/>
                    <a:pt x="17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642588" y="4346575"/>
              <a:ext cx="92925" cy="111900"/>
            </a:xfrm>
            <a:custGeom>
              <a:avLst/>
              <a:gdLst/>
              <a:ahLst/>
              <a:cxnLst/>
              <a:rect l="l" t="t" r="r" b="b"/>
              <a:pathLst>
                <a:path w="3717" h="4476" extrusionOk="0">
                  <a:moveTo>
                    <a:pt x="2977" y="759"/>
                  </a:moveTo>
                  <a:lnTo>
                    <a:pt x="2977" y="3736"/>
                  </a:lnTo>
                  <a:lnTo>
                    <a:pt x="740" y="3736"/>
                  </a:lnTo>
                  <a:lnTo>
                    <a:pt x="740" y="759"/>
                  </a:lnTo>
                  <a:close/>
                  <a:moveTo>
                    <a:pt x="379" y="1"/>
                  </a:moveTo>
                  <a:cubicBezTo>
                    <a:pt x="171" y="1"/>
                    <a:pt x="0" y="171"/>
                    <a:pt x="0" y="380"/>
                  </a:cubicBezTo>
                  <a:lnTo>
                    <a:pt x="0" y="4096"/>
                  </a:lnTo>
                  <a:cubicBezTo>
                    <a:pt x="0" y="4305"/>
                    <a:pt x="171" y="4476"/>
                    <a:pt x="379" y="4476"/>
                  </a:cubicBezTo>
                  <a:lnTo>
                    <a:pt x="3356" y="4476"/>
                  </a:lnTo>
                  <a:cubicBezTo>
                    <a:pt x="3565" y="4476"/>
                    <a:pt x="3717" y="4305"/>
                    <a:pt x="3717" y="4096"/>
                  </a:cubicBezTo>
                  <a:lnTo>
                    <a:pt x="3717" y="380"/>
                  </a:lnTo>
                  <a:cubicBezTo>
                    <a:pt x="3717"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753988" y="4346575"/>
              <a:ext cx="93400" cy="111900"/>
            </a:xfrm>
            <a:custGeom>
              <a:avLst/>
              <a:gdLst/>
              <a:ahLst/>
              <a:cxnLst/>
              <a:rect l="l" t="t" r="r" b="b"/>
              <a:pathLst>
                <a:path w="3736" h="4476" extrusionOk="0">
                  <a:moveTo>
                    <a:pt x="2996" y="759"/>
                  </a:moveTo>
                  <a:lnTo>
                    <a:pt x="2996" y="3736"/>
                  </a:lnTo>
                  <a:lnTo>
                    <a:pt x="759" y="3736"/>
                  </a:lnTo>
                  <a:lnTo>
                    <a:pt x="759" y="759"/>
                  </a:lnTo>
                  <a:close/>
                  <a:moveTo>
                    <a:pt x="379" y="1"/>
                  </a:moveTo>
                  <a:cubicBezTo>
                    <a:pt x="171" y="1"/>
                    <a:pt x="19" y="171"/>
                    <a:pt x="19" y="380"/>
                  </a:cubicBezTo>
                  <a:lnTo>
                    <a:pt x="19" y="4096"/>
                  </a:lnTo>
                  <a:cubicBezTo>
                    <a:pt x="0" y="4305"/>
                    <a:pt x="171" y="4476"/>
                    <a:pt x="379" y="4476"/>
                  </a:cubicBezTo>
                  <a:lnTo>
                    <a:pt x="3356" y="4476"/>
                  </a:lnTo>
                  <a:cubicBezTo>
                    <a:pt x="3565" y="4476"/>
                    <a:pt x="3735" y="4305"/>
                    <a:pt x="3735" y="4096"/>
                  </a:cubicBezTo>
                  <a:lnTo>
                    <a:pt x="3735" y="380"/>
                  </a:lnTo>
                  <a:cubicBezTo>
                    <a:pt x="3735" y="171"/>
                    <a:pt x="3565" y="1"/>
                    <a:pt x="3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65838" y="4346575"/>
              <a:ext cx="92950" cy="111900"/>
            </a:xfrm>
            <a:custGeom>
              <a:avLst/>
              <a:gdLst/>
              <a:ahLst/>
              <a:cxnLst/>
              <a:rect l="l" t="t" r="r" b="b"/>
              <a:pathLst>
                <a:path w="3718" h="4476" extrusionOk="0">
                  <a:moveTo>
                    <a:pt x="2978" y="759"/>
                  </a:moveTo>
                  <a:lnTo>
                    <a:pt x="2978" y="3736"/>
                  </a:lnTo>
                  <a:lnTo>
                    <a:pt x="740" y="3736"/>
                  </a:lnTo>
                  <a:lnTo>
                    <a:pt x="740" y="759"/>
                  </a:lnTo>
                  <a:close/>
                  <a:moveTo>
                    <a:pt x="380" y="1"/>
                  </a:moveTo>
                  <a:cubicBezTo>
                    <a:pt x="172" y="1"/>
                    <a:pt x="1" y="171"/>
                    <a:pt x="1" y="380"/>
                  </a:cubicBezTo>
                  <a:lnTo>
                    <a:pt x="1" y="4096"/>
                  </a:lnTo>
                  <a:cubicBezTo>
                    <a:pt x="1" y="4305"/>
                    <a:pt x="172" y="4476"/>
                    <a:pt x="380" y="4476"/>
                  </a:cubicBezTo>
                  <a:lnTo>
                    <a:pt x="3357" y="4476"/>
                  </a:lnTo>
                  <a:cubicBezTo>
                    <a:pt x="3547" y="4476"/>
                    <a:pt x="3717" y="4305"/>
                    <a:pt x="3717" y="4096"/>
                  </a:cubicBezTo>
                  <a:lnTo>
                    <a:pt x="3717" y="380"/>
                  </a:lnTo>
                  <a:cubicBezTo>
                    <a:pt x="3717" y="171"/>
                    <a:pt x="3547" y="1"/>
                    <a:pt x="3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6397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751138" y="4476950"/>
              <a:ext cx="99100" cy="18500"/>
            </a:xfrm>
            <a:custGeom>
              <a:avLst/>
              <a:gdLst/>
              <a:ahLst/>
              <a:cxnLst/>
              <a:rect l="l" t="t" r="r" b="b"/>
              <a:pathLst>
                <a:path w="3964" h="740" extrusionOk="0">
                  <a:moveTo>
                    <a:pt x="493" y="0"/>
                  </a:moveTo>
                  <a:cubicBezTo>
                    <a:pt x="0" y="0"/>
                    <a:pt x="0" y="740"/>
                    <a:pt x="493" y="740"/>
                  </a:cubicBezTo>
                  <a:lnTo>
                    <a:pt x="3470" y="740"/>
                  </a:lnTo>
                  <a:cubicBezTo>
                    <a:pt x="3963" y="740"/>
                    <a:pt x="3963" y="0"/>
                    <a:pt x="3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862538" y="4476950"/>
              <a:ext cx="99575" cy="18500"/>
            </a:xfrm>
            <a:custGeom>
              <a:avLst/>
              <a:gdLst/>
              <a:ahLst/>
              <a:cxnLst/>
              <a:rect l="l" t="t" r="r" b="b"/>
              <a:pathLst>
                <a:path w="3983" h="740" extrusionOk="0">
                  <a:moveTo>
                    <a:pt x="512" y="0"/>
                  </a:moveTo>
                  <a:cubicBezTo>
                    <a:pt x="0" y="0"/>
                    <a:pt x="0" y="740"/>
                    <a:pt x="512" y="740"/>
                  </a:cubicBezTo>
                  <a:lnTo>
                    <a:pt x="3489" y="740"/>
                  </a:lnTo>
                  <a:cubicBezTo>
                    <a:pt x="3982" y="740"/>
                    <a:pt x="3982" y="0"/>
                    <a:pt x="3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751138" y="4575525"/>
              <a:ext cx="62125" cy="18525"/>
            </a:xfrm>
            <a:custGeom>
              <a:avLst/>
              <a:gdLst/>
              <a:ahLst/>
              <a:cxnLst/>
              <a:rect l="l" t="t" r="r" b="b"/>
              <a:pathLst>
                <a:path w="2485" h="741" extrusionOk="0">
                  <a:moveTo>
                    <a:pt x="493" y="1"/>
                  </a:moveTo>
                  <a:cubicBezTo>
                    <a:pt x="0" y="1"/>
                    <a:pt x="0" y="740"/>
                    <a:pt x="493" y="740"/>
                  </a:cubicBezTo>
                  <a:lnTo>
                    <a:pt x="1991" y="740"/>
                  </a:lnTo>
                  <a:cubicBezTo>
                    <a:pt x="2484" y="740"/>
                    <a:pt x="2484" y="1"/>
                    <a:pt x="1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1"/>
          <p:cNvGrpSpPr/>
          <p:nvPr/>
        </p:nvGrpSpPr>
        <p:grpSpPr>
          <a:xfrm>
            <a:off x="1614876" y="1364434"/>
            <a:ext cx="506092" cy="426611"/>
            <a:chOff x="1665363" y="1706700"/>
            <a:chExt cx="578325" cy="487500"/>
          </a:xfrm>
        </p:grpSpPr>
        <p:sp>
          <p:nvSpPr>
            <p:cNvPr id="546" name="Google Shape;546;p31"/>
            <p:cNvSpPr/>
            <p:nvPr/>
          </p:nvSpPr>
          <p:spPr>
            <a:xfrm flipH="1">
              <a:off x="2174988"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665363" y="1706700"/>
              <a:ext cx="68700" cy="487500"/>
            </a:xfrm>
            <a:prstGeom prst="leftBracket">
              <a:avLst>
                <a:gd name="adj"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1"/>
          <p:cNvGrpSpPr/>
          <p:nvPr/>
        </p:nvGrpSpPr>
        <p:grpSpPr>
          <a:xfrm>
            <a:off x="1121062" y="1151940"/>
            <a:ext cx="506100" cy="5157787"/>
            <a:chOff x="1084825" y="3203163"/>
            <a:chExt cx="506100" cy="1366863"/>
          </a:xfrm>
        </p:grpSpPr>
        <p:cxnSp>
          <p:nvCxnSpPr>
            <p:cNvPr id="555" name="Google Shape;555;p31"/>
            <p:cNvCxnSpPr/>
            <p:nvPr/>
          </p:nvCxnSpPr>
          <p:spPr>
            <a:xfrm>
              <a:off x="1337875" y="3203163"/>
              <a:ext cx="0" cy="731700"/>
            </a:xfrm>
            <a:prstGeom prst="straightConnector1">
              <a:avLst/>
            </a:prstGeom>
            <a:noFill/>
            <a:ln w="9525" cap="flat" cmpd="sng">
              <a:solidFill>
                <a:schemeClr val="accent4"/>
              </a:solidFill>
              <a:prstDash val="solid"/>
              <a:round/>
              <a:headEnd type="none" w="med" len="med"/>
              <a:tailEnd type="none" w="med" len="med"/>
            </a:ln>
          </p:spPr>
        </p:cxnSp>
        <p:sp>
          <p:nvSpPr>
            <p:cNvPr id="556" name="Google Shape;556;p31"/>
            <p:cNvSpPr txBox="1"/>
            <p:nvPr/>
          </p:nvSpPr>
          <p:spPr>
            <a:xfrm>
              <a:off x="1084825" y="3954425"/>
              <a:ext cx="50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accent6"/>
                  </a:solidFill>
                  <a:latin typeface="Fira Code"/>
                  <a:ea typeface="Fira Code"/>
                  <a:cs typeface="Fira Code"/>
                  <a:sym typeface="Fira Code"/>
                </a:rPr>
                <a:t>}</a:t>
              </a:r>
              <a:endParaRPr sz="2800" dirty="0">
                <a:solidFill>
                  <a:schemeClr val="accent6"/>
                </a:solidFill>
                <a:latin typeface="Fira Code"/>
                <a:ea typeface="Fira Code"/>
                <a:cs typeface="Fira Code"/>
                <a:sym typeface="Fira Code"/>
              </a:endParaRPr>
            </a:p>
          </p:txBody>
        </p:sp>
      </p:grpSp>
      <p:pic>
        <p:nvPicPr>
          <p:cNvPr id="2" name="Imagen 1">
            <a:extLst>
              <a:ext uri="{FF2B5EF4-FFF2-40B4-BE49-F238E27FC236}">
                <a16:creationId xmlns:a16="http://schemas.microsoft.com/office/drawing/2014/main" id="{3A628E7F-612A-E98E-43F3-231366C675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0761" y="1417701"/>
            <a:ext cx="2225040" cy="2916555"/>
          </a:xfrm>
          <a:prstGeom prst="rect">
            <a:avLst/>
          </a:prstGeom>
        </p:spPr>
      </p:pic>
    </p:spTree>
    <p:extLst>
      <p:ext uri="{BB962C8B-B14F-4D97-AF65-F5344CB8AC3E}">
        <p14:creationId xmlns:p14="http://schemas.microsoft.com/office/powerpoint/2010/main" val="1863828005"/>
      </p:ext>
    </p:extLst>
  </p:cSld>
  <p:clrMapOvr>
    <a:masterClrMapping/>
  </p:clrMapOvr>
</p:sld>
</file>

<file path=ppt/theme/theme1.xml><?xml version="1.0" encoding="utf-8"?>
<a:theme xmlns:a="http://schemas.openxmlformats.org/drawingml/2006/main" name="Programming Language Workshop for Beginners by Slidesgo">
  <a:themeElements>
    <a:clrScheme name="Simple Light">
      <a:dk1>
        <a:srgbClr val="2E323B"/>
      </a:dk1>
      <a:lt1>
        <a:srgbClr val="FF5858"/>
      </a:lt1>
      <a:dk2>
        <a:srgbClr val="72D9F0"/>
      </a:dk2>
      <a:lt2>
        <a:srgbClr val="FCC642"/>
      </a:lt2>
      <a:accent1>
        <a:srgbClr val="DBA0DB"/>
      </a:accent1>
      <a:accent2>
        <a:srgbClr val="A5CF27"/>
      </a:accent2>
      <a:accent3>
        <a:srgbClr val="E7E7E7"/>
      </a:accent3>
      <a:accent4>
        <a:srgbClr val="707070"/>
      </a:accent4>
      <a:accent5>
        <a:srgbClr val="16191F"/>
      </a:accent5>
      <a:accent6>
        <a:srgbClr val="FFFFFF"/>
      </a:accent6>
      <a:hlink>
        <a:srgbClr val="FF58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162</TotalTime>
  <Words>1382</Words>
  <Application>Microsoft Office PowerPoint</Application>
  <PresentationFormat>Presentación en pantalla (16:9)</PresentationFormat>
  <Paragraphs>114</Paragraphs>
  <Slides>40</Slides>
  <Notes>40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40</vt:i4>
      </vt:variant>
    </vt:vector>
  </HeadingPairs>
  <TitlesOfParts>
    <vt:vector size="48" baseType="lpstr">
      <vt:lpstr>Arial</vt:lpstr>
      <vt:lpstr>Cambria Math</vt:lpstr>
      <vt:lpstr>Fira Code</vt:lpstr>
      <vt:lpstr>Montserrat Black</vt:lpstr>
      <vt:lpstr>Montserrat</vt:lpstr>
      <vt:lpstr>Times New Roman</vt:lpstr>
      <vt:lpstr>Calibri</vt:lpstr>
      <vt:lpstr>Programming Language Workshop for Beginners by Slidesgo</vt:lpstr>
      <vt:lpstr>Programming ‘Language Python’ </vt:lpstr>
      <vt:lpstr>Integrantes=[ ‘ESCALANTE PABLO, LUCY’:27202301, ‘FERNANDEZ CARDENAS, LUIS ALBERTO’ : 27210503, ‘GOMEZ PRADO, ROY BRAYAM’ : 27202116,  ‘GUTIERREZ SOSA, BICHENSO RANSES’ : 27210127, ‘TAPAHUASCO GALINDO, LUIS ALBERTO’ : 27210145]</vt:lpstr>
      <vt:lpstr>01</vt:lpstr>
      <vt:lpstr>01 [</vt:lpstr>
      <vt:lpstr>1.1 Ordenamiento burbuja{ </vt:lpstr>
      <vt:lpstr>Ordenamiento burbuja{ </vt:lpstr>
      <vt:lpstr>Código Ordenamiento burbuja</vt:lpstr>
      <vt:lpstr>Código Ordenamiento burbuja</vt:lpstr>
      <vt:lpstr>1.2 Ordenamiento por seleccion{ </vt:lpstr>
      <vt:lpstr>Ordenamiento por seleccion{ </vt:lpstr>
      <vt:lpstr>Código Ordenamiento por selección</vt:lpstr>
      <vt:lpstr>Código Ordenamiento por selección</vt:lpstr>
      <vt:lpstr>1.3 Ordenamiento por insersión{ </vt:lpstr>
      <vt:lpstr>Ordenamiento por insersión{ </vt:lpstr>
      <vt:lpstr>Código Ordenamiento por insersión</vt:lpstr>
      <vt:lpstr>Código Ordenamiento por seleccion</vt:lpstr>
      <vt:lpstr>1.4 Ordenamiento rápido{ </vt:lpstr>
      <vt:lpstr>Ordenamiento rápido{ </vt:lpstr>
      <vt:lpstr>Código Ordenamiento Rápido</vt:lpstr>
      <vt:lpstr>Código Ordenamiento Rápido</vt:lpstr>
      <vt:lpstr>1.5 Ordenamiento por mezcla{ </vt:lpstr>
      <vt:lpstr>Ordenamiento por mezcla{ </vt:lpstr>
      <vt:lpstr>Código Ordenamiento por mezcla</vt:lpstr>
      <vt:lpstr>Código Ordenamiento por mezcla</vt:lpstr>
      <vt:lpstr>02 [</vt:lpstr>
      <vt:lpstr>2.1 Búsqueda secuencial { </vt:lpstr>
      <vt:lpstr>Búsqueda secuencial {</vt:lpstr>
      <vt:lpstr>Código Búsqueda Secuencial</vt:lpstr>
      <vt:lpstr>Código Búsqueda Secuencial</vt:lpstr>
      <vt:lpstr>2.2 Búsqueda binaria { </vt:lpstr>
      <vt:lpstr>Búsqueda binaria { </vt:lpstr>
      <vt:lpstr>Código Búsqueda Binaria</vt:lpstr>
      <vt:lpstr>Código Búsqueda Binaria</vt:lpstr>
      <vt:lpstr>2.3 Búsqueda Hashing { </vt:lpstr>
      <vt:lpstr>Búsqueda Hashing { </vt:lpstr>
      <vt:lpstr>Código Búsqueda Hashing</vt:lpstr>
      <vt:lpstr>Código Búsqueda Hashing</vt:lpstr>
      <vt:lpstr>What Is this ‘Topic About ?’ {</vt:lpstr>
      <vt:lpstr>03 [</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‘Language’ {</dc:title>
  <dc:creator>ROY BRAYAM GOMEZ PRADO</dc:creator>
  <cp:lastModifiedBy>ROY BRAYAM GOMEZ PRADO</cp:lastModifiedBy>
  <cp:revision>7</cp:revision>
  <dcterms:modified xsi:type="dcterms:W3CDTF">2023-02-03T05:40:20Z</dcterms:modified>
</cp:coreProperties>
</file>